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6858000" cx="9144000"/>
  <p:notesSz cx="6858000" cy="9144000"/>
  <p:embeddedFontLst>
    <p:embeddedFont>
      <p:font typeface="Proxima Nova"/>
      <p:regular r:id="rId26"/>
      <p:bold r:id="rId27"/>
      <p:italic r:id="rId28"/>
      <p:boldItalic r:id="rId29"/>
    </p:embeddedFont>
    <p:embeddedFont>
      <p:font typeface="Arial Black"/>
      <p:regular r:id="rId30"/>
    </p:embeddedFont>
    <p:embeddedFont>
      <p:font typeface="Alfa Slab One"/>
      <p:regular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5489D62-59D4-4B04-8ACF-F610E18353C3}">
  <a:tblStyle styleId="{15489D62-59D4-4B04-8ACF-F610E18353C3}"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regular.fntdata"/><Relationship Id="rId25" Type="http://schemas.openxmlformats.org/officeDocument/2006/relationships/slide" Target="slides/slide20.xml"/><Relationship Id="rId28" Type="http://schemas.openxmlformats.org/officeDocument/2006/relationships/font" Target="fonts/ProximaNova-italic.fntdata"/><Relationship Id="rId27" Type="http://schemas.openxmlformats.org/officeDocument/2006/relationships/font" Target="fonts/ProximaNova-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roximaNova-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AlfaSlabOne-regular.fntdata"/><Relationship Id="rId30" Type="http://schemas.openxmlformats.org/officeDocument/2006/relationships/font" Target="fonts/ArialBlack-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eee.explore"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1143309" y="685800"/>
            <a:ext cx="4572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Hello everyone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 do not expect you to read this but I just wanted to show you how are the elements look like. Talk here maybe about map reduce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b="1" lang="en"/>
              <a:t>AMIN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rtl="0">
              <a:spcBef>
                <a:spcPts val="0"/>
              </a:spcBef>
              <a:buNone/>
            </a:pPr>
            <a:r>
              <a:rPr lang="en"/>
              <a:t>Here to make it simple we have merge data and integration nodes But it should be 2 distinct ones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MERT AND AMIN</a:t>
            </a:r>
          </a:p>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MERT AND </a:t>
            </a:r>
            <a:r>
              <a:rPr b="1" lang="en"/>
              <a:t>AMIN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If we have time show only picture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a:spcBef>
                <a:spcPts val="0"/>
              </a:spcBef>
              <a:buNone/>
            </a:pPr>
            <a:r>
              <a:rPr lang="en"/>
              <a:t>First, we tried it on google, to see the answer. </a:t>
            </a:r>
            <a:r>
              <a:rPr lang="en"/>
              <a:t>We searched over the 2 first pages</a:t>
            </a:r>
          </a:p>
          <a:p>
            <a:pPr lvl="0">
              <a:spcBef>
                <a:spcPts val="0"/>
              </a:spcBef>
              <a:buNone/>
            </a:pPr>
            <a:r>
              <a:rPr lang="en"/>
              <a:t>As expected no answer given by google. There is some keywords matching but not understanding the question.</a:t>
            </a:r>
          </a:p>
          <a:p>
            <a:pPr lvl="0">
              <a:spcBef>
                <a:spcPts val="0"/>
              </a:spcBef>
              <a:buNone/>
            </a:pPr>
            <a:r>
              <a:rPr lang="en"/>
              <a:t>We can ask ourselves why google is not finding the answer ?</a:t>
            </a:r>
          </a:p>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b="1" lang="en"/>
              <a:t>AMIN</a:t>
            </a:r>
          </a:p>
          <a:p>
            <a:pPr lvl="0">
              <a:spcBef>
                <a:spcPts val="0"/>
              </a:spcBef>
              <a:buNone/>
            </a:pPr>
            <a:r>
              <a:rPr lang="en"/>
              <a:t>First of all, the task has several parameter, which are document …</a:t>
            </a:r>
          </a:p>
          <a:p>
            <a:pPr lvl="0">
              <a:spcBef>
                <a:spcPts val="0"/>
              </a:spcBef>
              <a:buNone/>
            </a:pPr>
            <a:r>
              <a:rPr lang="en"/>
              <a:t>Google is not able to understand that much of parameters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So, how to find the result then ?</a:t>
            </a:r>
          </a:p>
          <a:p>
            <a:pPr lvl="0">
              <a:spcBef>
                <a:spcPts val="0"/>
              </a:spcBef>
              <a:buNone/>
            </a:pPr>
            <a:r>
              <a:rPr lang="en"/>
              <a:t>1 st way is manual, 2 nd is “automatic” one</a:t>
            </a:r>
          </a:p>
          <a:p>
            <a:pPr lvl="0">
              <a:spcBef>
                <a:spcPts val="0"/>
              </a:spcBef>
              <a:buNone/>
            </a:pPr>
            <a:r>
              <a:rPr lang="en"/>
              <a:t>What do we mean by manual search =&gt; transition next slide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With Manual search, theorically it is possible to find the answer, but how long it will take 1h, 1week we don’t know</a:t>
            </a:r>
          </a:p>
          <a:p>
            <a:pPr lvl="0">
              <a:spcBef>
                <a:spcPts val="0"/>
              </a:spcBef>
              <a:buNone/>
            </a:pPr>
            <a:r>
              <a:rPr lang="en"/>
              <a:t>We have tried several website containing publication, like IEEE, google scholar, dblp but each of them have it’s way to search</a:t>
            </a:r>
          </a:p>
          <a:p>
            <a:pPr lvl="0">
              <a:spcBef>
                <a:spcPts val="0"/>
              </a:spcBef>
              <a:buNone/>
            </a:pPr>
            <a:r>
              <a:rPr lang="en"/>
              <a:t>Result, has it feature.</a:t>
            </a:r>
          </a:p>
          <a:p>
            <a:pPr lvl="0">
              <a:spcBef>
                <a:spcPts val="0"/>
              </a:spcBef>
              <a:buNone/>
            </a:pPr>
            <a:r>
              <a:rPr lang="en"/>
              <a:t>It is like impossible to find it in few minutes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Here we have a sample page of dblp website, we show you this example because this website is going to search on several website such as IEEE</a:t>
            </a:r>
          </a:p>
          <a:p>
            <a:pPr lvl="0">
              <a:spcBef>
                <a:spcPts val="0"/>
              </a:spcBef>
              <a:buNone/>
            </a:pPr>
            <a:r>
              <a:rPr lang="en"/>
              <a:t>And as you can see the research is about data integration</a:t>
            </a:r>
          </a:p>
          <a:p>
            <a:pPr lvl="0">
              <a:spcBef>
                <a:spcPts val="0"/>
              </a:spcBef>
              <a:buNone/>
            </a:pPr>
            <a:r>
              <a:rPr lang="en"/>
              <a:t>We have some parameters on the right</a:t>
            </a:r>
          </a:p>
          <a:p>
            <a:pPr lvl="0">
              <a:spcBef>
                <a:spcPts val="0"/>
              </a:spcBef>
              <a:buNone/>
            </a:pPr>
            <a:r>
              <a:rPr lang="en"/>
              <a:t>Type of document and date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Shape 110"/>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11" name="Shape 1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We have type of documents and the year</a:t>
            </a:r>
          </a:p>
          <a:p>
            <a:pPr lvl="0">
              <a:spcBef>
                <a:spcPts val="0"/>
              </a:spcBef>
              <a:buNone/>
            </a:pPr>
            <a:r>
              <a:rPr lang="en"/>
              <a:t>But we miss relevant data to be able to answer to this question </a:t>
            </a:r>
          </a:p>
          <a:p>
            <a:pPr lvl="0">
              <a:spcBef>
                <a:spcPts val="0"/>
              </a:spcBef>
              <a:buNone/>
            </a:pPr>
            <a:r>
              <a:rPr lang="en"/>
              <a:t>First related keywords ⇒  for a given subject we want to have all related subjects to it</a:t>
            </a:r>
          </a:p>
          <a:p>
            <a:pPr lvl="0">
              <a:spcBef>
                <a:spcPts val="0"/>
              </a:spcBef>
              <a:buNone/>
            </a:pPr>
            <a:r>
              <a:rPr lang="en"/>
              <a:t>University ⇒ </a:t>
            </a:r>
          </a:p>
          <a:p>
            <a:pPr lvl="0">
              <a:spcBef>
                <a:spcPts val="0"/>
              </a:spcBef>
              <a:buNone/>
            </a:pPr>
            <a:r>
              <a:rPr lang="en"/>
              <a:t>Author ⇒ </a:t>
            </a:r>
          </a:p>
          <a:p>
            <a:pPr lvl="0">
              <a:spcBef>
                <a:spcPts val="0"/>
              </a:spcBef>
              <a:buNone/>
            </a:pPr>
            <a:r>
              <a:rPr lang="en"/>
              <a:t>Interval of dates ⇒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1143300" y="685800"/>
            <a:ext cx="4572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The first automatic approach is Web scraping.  This is how our approach would be, if we want to solve our problem with Web scraping, Let’s say we are using Python. We will manually </a:t>
            </a:r>
            <a:r>
              <a:rPr lang="en"/>
              <a:t>search</a:t>
            </a:r>
            <a:r>
              <a:rPr lang="en"/>
              <a:t> on the search bar “data integration save the link and go to it in our program. Link like </a:t>
            </a:r>
            <a:r>
              <a:rPr lang="en" u="sng">
                <a:solidFill>
                  <a:schemeClr val="hlink"/>
                </a:solidFill>
                <a:hlinkClick r:id="rId2"/>
              </a:rPr>
              <a:t>www.ieee.explore</a:t>
            </a:r>
            <a:r>
              <a:rPr lang="en"/>
              <a:t>..../search= something. We will get the json of the page and Since we know that every “Date, “Keyword” .. is a element of some specific class we will look if they are matching our conditions. If so we will save it.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cxnSp>
        <p:nvCxnSpPr>
          <p:cNvPr id="10" name="Shape 10"/>
          <p:cNvCxnSpPr/>
          <p:nvPr/>
        </p:nvCxnSpPr>
        <p:spPr>
          <a:xfrm>
            <a:off x="4278300" y="3668217"/>
            <a:ext cx="587400" cy="0"/>
          </a:xfrm>
          <a:prstGeom prst="straightConnector1">
            <a:avLst/>
          </a:prstGeom>
          <a:noFill/>
          <a:ln cap="flat" cmpd="sng" w="76200">
            <a:solidFill>
              <a:schemeClr val="dk1"/>
            </a:solidFill>
            <a:prstDash val="solid"/>
            <a:round/>
            <a:headEnd len="med" w="med" type="none"/>
            <a:tailEnd len="med" w="med" type="none"/>
          </a:ln>
        </p:spPr>
      </p:cxnSp>
      <p:sp>
        <p:nvSpPr>
          <p:cNvPr id="11" name="Shape 11"/>
          <p:cNvSpPr txBox="1"/>
          <p:nvPr>
            <p:ph type="ctrTitle"/>
          </p:nvPr>
        </p:nvSpPr>
        <p:spPr>
          <a:xfrm>
            <a:off x="311700" y="794633"/>
            <a:ext cx="8520600" cy="2610300"/>
          </a:xfrm>
          <a:prstGeom prst="rect">
            <a:avLst/>
          </a:prstGeom>
        </p:spPr>
        <p:txBody>
          <a:bodyPr anchorCtr="0" anchor="b" bIns="91425" lIns="91425" rIns="91425" wrap="square" tIns="91425"/>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p:txBody>
      </p:sp>
      <p:sp>
        <p:nvSpPr>
          <p:cNvPr id="12" name="Shape 12"/>
          <p:cNvSpPr txBox="1"/>
          <p:nvPr>
            <p:ph idx="1" type="subTitle"/>
          </p:nvPr>
        </p:nvSpPr>
        <p:spPr>
          <a:xfrm>
            <a:off x="311700" y="4221097"/>
            <a:ext cx="8520600" cy="978000"/>
          </a:xfrm>
          <a:prstGeom prst="rect">
            <a:avLst/>
          </a:prstGeom>
        </p:spPr>
        <p:txBody>
          <a:bodyPr anchorCtr="0" anchor="t" bIns="91425" lIns="91425" rIns="91425" wrap="square" tIns="91425"/>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p:txBody>
      </p:sp>
      <p:sp>
        <p:nvSpPr>
          <p:cNvPr id="13" name="Shape 13"/>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6" name="Shape 46"/>
        <p:cNvGrpSpPr/>
        <p:nvPr/>
      </p:nvGrpSpPr>
      <p:grpSpPr>
        <a:xfrm>
          <a:off x="0" y="0"/>
          <a:ext cx="0" cy="0"/>
          <a:chOff x="0" y="0"/>
          <a:chExt cx="0" cy="0"/>
        </a:xfrm>
      </p:grpSpPr>
      <p:sp>
        <p:nvSpPr>
          <p:cNvPr id="47" name="Shape 47"/>
          <p:cNvSpPr txBox="1"/>
          <p:nvPr>
            <p:ph type="title"/>
          </p:nvPr>
        </p:nvSpPr>
        <p:spPr>
          <a:xfrm>
            <a:off x="311700" y="1557233"/>
            <a:ext cx="8520600" cy="2640000"/>
          </a:xfrm>
          <a:prstGeom prst="rect">
            <a:avLst/>
          </a:prstGeom>
        </p:spPr>
        <p:txBody>
          <a:bodyPr anchorCtr="0" anchor="ctr" bIns="91425" lIns="91425" rIns="91425" wrap="square" tIns="91425"/>
          <a:lstStyle>
            <a:lvl1pPr lvl="0" algn="ctr">
              <a:spcBef>
                <a:spcPts val="0"/>
              </a:spcBef>
              <a:buClr>
                <a:schemeClr val="dk1"/>
              </a:buClr>
              <a:buSzPct val="100000"/>
              <a:defRPr sz="11000">
                <a:solidFill>
                  <a:schemeClr val="dk1"/>
                </a:solidFill>
              </a:defRPr>
            </a:lvl1pPr>
            <a:lvl2pPr lvl="1" algn="ctr">
              <a:spcBef>
                <a:spcPts val="0"/>
              </a:spcBef>
              <a:buClr>
                <a:schemeClr val="dk1"/>
              </a:buClr>
              <a:buSzPct val="100000"/>
              <a:defRPr sz="11000">
                <a:solidFill>
                  <a:schemeClr val="dk1"/>
                </a:solidFill>
              </a:defRPr>
            </a:lvl2pPr>
            <a:lvl3pPr lvl="2" algn="ctr">
              <a:spcBef>
                <a:spcPts val="0"/>
              </a:spcBef>
              <a:buClr>
                <a:schemeClr val="dk1"/>
              </a:buClr>
              <a:buSzPct val="100000"/>
              <a:defRPr sz="11000">
                <a:solidFill>
                  <a:schemeClr val="dk1"/>
                </a:solidFill>
              </a:defRPr>
            </a:lvl3pPr>
            <a:lvl4pPr lvl="3" algn="ctr">
              <a:spcBef>
                <a:spcPts val="0"/>
              </a:spcBef>
              <a:buClr>
                <a:schemeClr val="dk1"/>
              </a:buClr>
              <a:buSzPct val="100000"/>
              <a:defRPr sz="11000">
                <a:solidFill>
                  <a:schemeClr val="dk1"/>
                </a:solidFill>
              </a:defRPr>
            </a:lvl4pPr>
            <a:lvl5pPr lvl="4" algn="ctr">
              <a:spcBef>
                <a:spcPts val="0"/>
              </a:spcBef>
              <a:buClr>
                <a:schemeClr val="dk1"/>
              </a:buClr>
              <a:buSzPct val="100000"/>
              <a:defRPr sz="11000">
                <a:solidFill>
                  <a:schemeClr val="dk1"/>
                </a:solidFill>
              </a:defRPr>
            </a:lvl5pPr>
            <a:lvl6pPr lvl="5" algn="ctr">
              <a:spcBef>
                <a:spcPts val="0"/>
              </a:spcBef>
              <a:buClr>
                <a:schemeClr val="dk1"/>
              </a:buClr>
              <a:buSzPct val="100000"/>
              <a:defRPr sz="11000">
                <a:solidFill>
                  <a:schemeClr val="dk1"/>
                </a:solidFill>
              </a:defRPr>
            </a:lvl6pPr>
            <a:lvl7pPr lvl="6" algn="ctr">
              <a:spcBef>
                <a:spcPts val="0"/>
              </a:spcBef>
              <a:buClr>
                <a:schemeClr val="dk1"/>
              </a:buClr>
              <a:buSzPct val="100000"/>
              <a:defRPr sz="11000">
                <a:solidFill>
                  <a:schemeClr val="dk1"/>
                </a:solidFill>
              </a:defRPr>
            </a:lvl7pPr>
            <a:lvl8pPr lvl="7" algn="ctr">
              <a:spcBef>
                <a:spcPts val="0"/>
              </a:spcBef>
              <a:buClr>
                <a:schemeClr val="dk1"/>
              </a:buClr>
              <a:buSzPct val="100000"/>
              <a:defRPr sz="11000">
                <a:solidFill>
                  <a:schemeClr val="dk1"/>
                </a:solidFill>
              </a:defRPr>
            </a:lvl8pPr>
            <a:lvl9pPr lvl="8" algn="ctr">
              <a:spcBef>
                <a:spcPts val="0"/>
              </a:spcBef>
              <a:buClr>
                <a:schemeClr val="dk1"/>
              </a:buClr>
              <a:buSzPct val="100000"/>
              <a:defRPr sz="11000">
                <a:solidFill>
                  <a:schemeClr val="dk1"/>
                </a:solidFill>
              </a:defRPr>
            </a:lvl9pPr>
          </a:lstStyle>
          <a:p/>
        </p:txBody>
      </p:sp>
      <p:sp>
        <p:nvSpPr>
          <p:cNvPr id="48" name="Shape 48"/>
          <p:cNvSpPr txBox="1"/>
          <p:nvPr>
            <p:ph idx="1" type="body"/>
          </p:nvPr>
        </p:nvSpPr>
        <p:spPr>
          <a:xfrm>
            <a:off x="311700" y="4299000"/>
            <a:ext cx="8520600" cy="1428900"/>
          </a:xfrm>
          <a:prstGeom prst="rect">
            <a:avLst/>
          </a:prstGeom>
        </p:spPr>
        <p:txBody>
          <a:bodyPr anchorCtr="0" anchor="t" bIns="91425" lIns="91425" rIns="91425" wrap="square"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9" name="Shape 49"/>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3307400"/>
            <a:ext cx="8114400" cy="3261300"/>
          </a:xfrm>
          <a:prstGeom prst="rect">
            <a:avLst/>
          </a:prstGeom>
        </p:spPr>
        <p:txBody>
          <a:bodyPr anchorCtr="0" anchor="b" bIns="91425" lIns="91425" rIns="91425" wrap="square" tIns="91425"/>
          <a:lstStyle>
            <a:lvl1pPr lvl="0">
              <a:spcBef>
                <a:spcPts val="0"/>
              </a:spcBef>
              <a:buClr>
                <a:schemeClr val="lt1"/>
              </a:buClr>
              <a:buSzPct val="100000"/>
              <a:defRPr sz="6800">
                <a:solidFill>
                  <a:schemeClr val="lt1"/>
                </a:solidFill>
              </a:defRPr>
            </a:lvl1pPr>
            <a:lvl2pPr lvl="1">
              <a:spcBef>
                <a:spcPts val="0"/>
              </a:spcBef>
              <a:buClr>
                <a:schemeClr val="lt1"/>
              </a:buClr>
              <a:buSzPct val="100000"/>
              <a:defRPr sz="6800">
                <a:solidFill>
                  <a:schemeClr val="lt1"/>
                </a:solidFill>
              </a:defRPr>
            </a:lvl2pPr>
            <a:lvl3pPr lvl="2">
              <a:spcBef>
                <a:spcPts val="0"/>
              </a:spcBef>
              <a:buClr>
                <a:schemeClr val="lt1"/>
              </a:buClr>
              <a:buSzPct val="100000"/>
              <a:defRPr sz="6800">
                <a:solidFill>
                  <a:schemeClr val="lt1"/>
                </a:solidFill>
              </a:defRPr>
            </a:lvl3pPr>
            <a:lvl4pPr lvl="3">
              <a:spcBef>
                <a:spcPts val="0"/>
              </a:spcBef>
              <a:buClr>
                <a:schemeClr val="lt1"/>
              </a:buClr>
              <a:buSzPct val="100000"/>
              <a:defRPr sz="6800">
                <a:solidFill>
                  <a:schemeClr val="lt1"/>
                </a:solidFill>
              </a:defRPr>
            </a:lvl4pPr>
            <a:lvl5pPr lvl="4">
              <a:spcBef>
                <a:spcPts val="0"/>
              </a:spcBef>
              <a:buClr>
                <a:schemeClr val="lt1"/>
              </a:buClr>
              <a:buSzPct val="100000"/>
              <a:defRPr sz="6800">
                <a:solidFill>
                  <a:schemeClr val="lt1"/>
                </a:solidFill>
              </a:defRPr>
            </a:lvl5pPr>
            <a:lvl6pPr lvl="5">
              <a:spcBef>
                <a:spcPts val="0"/>
              </a:spcBef>
              <a:buClr>
                <a:schemeClr val="lt1"/>
              </a:buClr>
              <a:buSzPct val="100000"/>
              <a:defRPr sz="6800">
                <a:solidFill>
                  <a:schemeClr val="lt1"/>
                </a:solidFill>
              </a:defRPr>
            </a:lvl6pPr>
            <a:lvl7pPr lvl="6">
              <a:spcBef>
                <a:spcPts val="0"/>
              </a:spcBef>
              <a:buClr>
                <a:schemeClr val="lt1"/>
              </a:buClr>
              <a:buSzPct val="100000"/>
              <a:defRPr sz="6800">
                <a:solidFill>
                  <a:schemeClr val="lt1"/>
                </a:solidFill>
              </a:defRPr>
            </a:lvl7pPr>
            <a:lvl8pPr lvl="7">
              <a:spcBef>
                <a:spcPts val="0"/>
              </a:spcBef>
              <a:buClr>
                <a:schemeClr val="lt1"/>
              </a:buClr>
              <a:buSzPct val="100000"/>
              <a:defRPr sz="6800">
                <a:solidFill>
                  <a:schemeClr val="lt1"/>
                </a:solidFill>
              </a:defRPr>
            </a:lvl8pPr>
            <a:lvl9pPr lvl="8">
              <a:spcBef>
                <a:spcPts val="0"/>
              </a:spcBef>
              <a:buClr>
                <a:schemeClr val="lt1"/>
              </a:buClr>
              <a:buSzPct val="100000"/>
              <a:defRPr sz="6800">
                <a:solidFill>
                  <a:schemeClr val="lt1"/>
                </a:solidFill>
              </a:defRPr>
            </a:lvl9pPr>
          </a:lstStyle>
          <a:p/>
        </p:txBody>
      </p:sp>
      <p:sp>
        <p:nvSpPr>
          <p:cNvPr id="16" name="Shape 16"/>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 type="body"/>
          </p:nvPr>
        </p:nvSpPr>
        <p:spPr>
          <a:xfrm>
            <a:off x="311700" y="1536633"/>
            <a:ext cx="8520600" cy="4555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0" name="Shape 20"/>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536633"/>
            <a:ext cx="3999900" cy="4555200"/>
          </a:xfrm>
          <a:prstGeom prst="rect">
            <a:avLst/>
          </a:prstGeom>
        </p:spPr>
        <p:txBody>
          <a:bodyPr anchorCtr="0" anchor="t" bIns="91425" lIns="91425" rIns="91425" wrap="square"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593367"/>
            <a:ext cx="8520600" cy="763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9" name="Shape 29"/>
        <p:cNvGrpSpPr/>
        <p:nvPr/>
      </p:nvGrpSpPr>
      <p:grpSpPr>
        <a:xfrm>
          <a:off x="0" y="0"/>
          <a:ext cx="0" cy="0"/>
          <a:chOff x="0" y="0"/>
          <a:chExt cx="0" cy="0"/>
        </a:xfrm>
      </p:grpSpPr>
      <p:sp>
        <p:nvSpPr>
          <p:cNvPr id="30" name="Shape 30"/>
          <p:cNvSpPr txBox="1"/>
          <p:nvPr>
            <p:ph type="title"/>
          </p:nvPr>
        </p:nvSpPr>
        <p:spPr>
          <a:xfrm>
            <a:off x="311700" y="842400"/>
            <a:ext cx="2808000" cy="1007700"/>
          </a:xfrm>
          <a:prstGeom prst="rect">
            <a:avLst/>
          </a:prstGeom>
        </p:spPr>
        <p:txBody>
          <a:bodyPr anchorCtr="0" anchor="b"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1" name="Shape 31"/>
          <p:cNvSpPr txBox="1"/>
          <p:nvPr>
            <p:ph idx="1" type="body"/>
          </p:nvPr>
        </p:nvSpPr>
        <p:spPr>
          <a:xfrm>
            <a:off x="311700" y="1987833"/>
            <a:ext cx="2808000" cy="4104000"/>
          </a:xfrm>
          <a:prstGeom prst="rect">
            <a:avLst/>
          </a:prstGeom>
        </p:spPr>
        <p:txBody>
          <a:bodyPr anchorCtr="0" anchor="t" bIns="91425" lIns="91425" rIns="91425" wrap="square"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2" name="Shape 32"/>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701800"/>
            <a:ext cx="5683800" cy="5454300"/>
          </a:xfrm>
          <a:prstGeom prst="rect">
            <a:avLst/>
          </a:prstGeom>
        </p:spPr>
        <p:txBody>
          <a:bodyPr anchorCtr="0" anchor="ctr" bIns="91425" lIns="91425" rIns="91425" wrap="square"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5" name="Shape 3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6" name="Shape 36"/>
        <p:cNvGrpSpPr/>
        <p:nvPr/>
      </p:nvGrpSpPr>
      <p:grpSpPr>
        <a:xfrm>
          <a:off x="0" y="0"/>
          <a:ext cx="0" cy="0"/>
          <a:chOff x="0" y="0"/>
          <a:chExt cx="0" cy="0"/>
        </a:xfrm>
      </p:grpSpPr>
      <p:sp>
        <p:nvSpPr>
          <p:cNvPr id="37" name="Shape 37"/>
          <p:cNvSpPr/>
          <p:nvPr/>
        </p:nvSpPr>
        <p:spPr>
          <a:xfrm>
            <a:off x="4572000" y="133"/>
            <a:ext cx="4572000" cy="6858000"/>
          </a:xfrm>
          <a:prstGeom prst="rect">
            <a:avLst/>
          </a:prstGeom>
          <a:solidFill>
            <a:schemeClr val="dk1"/>
          </a:solidFill>
          <a:ln>
            <a:noFill/>
          </a:ln>
        </p:spPr>
        <p:txBody>
          <a:bodyPr anchorCtr="0" anchor="ctr" bIns="91425" lIns="91425" rIns="91425" wrap="square" tIns="91425">
            <a:noAutofit/>
          </a:bodyPr>
          <a:lstStyle/>
          <a:p>
            <a:pPr lvl="0">
              <a:spcBef>
                <a:spcPts val="0"/>
              </a:spcBef>
              <a:buNone/>
            </a:pPr>
            <a:r>
              <a:t/>
            </a:r>
            <a:endParaRPr/>
          </a:p>
        </p:txBody>
      </p:sp>
      <p:cxnSp>
        <p:nvCxnSpPr>
          <p:cNvPr id="38" name="Shape 38"/>
          <p:cNvCxnSpPr/>
          <p:nvPr/>
        </p:nvCxnSpPr>
        <p:spPr>
          <a:xfrm>
            <a:off x="5029675" y="5994000"/>
            <a:ext cx="468300" cy="0"/>
          </a:xfrm>
          <a:prstGeom prst="straightConnector1">
            <a:avLst/>
          </a:prstGeom>
          <a:noFill/>
          <a:ln cap="flat" cmpd="sng" w="19050">
            <a:solidFill>
              <a:schemeClr val="lt1"/>
            </a:solidFill>
            <a:prstDash val="solid"/>
            <a:round/>
            <a:headEnd len="med" w="med" type="none"/>
            <a:tailEnd len="med" w="med" type="none"/>
          </a:ln>
        </p:spPr>
      </p:cxnSp>
      <p:sp>
        <p:nvSpPr>
          <p:cNvPr id="39" name="Shape 39"/>
          <p:cNvSpPr txBox="1"/>
          <p:nvPr>
            <p:ph type="title"/>
          </p:nvPr>
        </p:nvSpPr>
        <p:spPr>
          <a:xfrm>
            <a:off x="265500" y="1834132"/>
            <a:ext cx="4045200" cy="2069100"/>
          </a:xfrm>
          <a:prstGeom prst="rect">
            <a:avLst/>
          </a:prstGeom>
        </p:spPr>
        <p:txBody>
          <a:bodyPr anchorCtr="0" anchor="b" bIns="91425" lIns="91425" rIns="91425" wrap="square" tIns="91425"/>
          <a:lstStyle>
            <a:lvl1pPr lvl="0" algn="ctr">
              <a:spcBef>
                <a:spcPts val="0"/>
              </a:spcBef>
              <a:buSzPct val="100000"/>
              <a:defRPr sz="3800"/>
            </a:lvl1pPr>
            <a:lvl2pPr lvl="1" algn="ctr">
              <a:spcBef>
                <a:spcPts val="0"/>
              </a:spcBef>
              <a:buSzPct val="100000"/>
              <a:defRPr sz="3800"/>
            </a:lvl2pPr>
            <a:lvl3pPr lvl="2" algn="ctr">
              <a:spcBef>
                <a:spcPts val="0"/>
              </a:spcBef>
              <a:buSzPct val="100000"/>
              <a:defRPr sz="3800"/>
            </a:lvl3pPr>
            <a:lvl4pPr lvl="3" algn="ctr">
              <a:spcBef>
                <a:spcPts val="0"/>
              </a:spcBef>
              <a:buSzPct val="100000"/>
              <a:defRPr sz="3800"/>
            </a:lvl4pPr>
            <a:lvl5pPr lvl="4" algn="ctr">
              <a:spcBef>
                <a:spcPts val="0"/>
              </a:spcBef>
              <a:buSzPct val="100000"/>
              <a:defRPr sz="3800"/>
            </a:lvl5pPr>
            <a:lvl6pPr lvl="5" algn="ctr">
              <a:spcBef>
                <a:spcPts val="0"/>
              </a:spcBef>
              <a:buSzPct val="100000"/>
              <a:defRPr sz="3800"/>
            </a:lvl6pPr>
            <a:lvl7pPr lvl="6" algn="ctr">
              <a:spcBef>
                <a:spcPts val="0"/>
              </a:spcBef>
              <a:buSzPct val="100000"/>
              <a:defRPr sz="3800"/>
            </a:lvl7pPr>
            <a:lvl8pPr lvl="7" algn="ctr">
              <a:spcBef>
                <a:spcPts val="0"/>
              </a:spcBef>
              <a:buSzPct val="100000"/>
              <a:defRPr sz="3800"/>
            </a:lvl8pPr>
            <a:lvl9pPr lvl="8" algn="ctr">
              <a:spcBef>
                <a:spcPts val="0"/>
              </a:spcBef>
              <a:buSzPct val="100000"/>
              <a:defRPr sz="3800"/>
            </a:lvl9pPr>
          </a:lstStyle>
          <a:p/>
        </p:txBody>
      </p:sp>
      <p:sp>
        <p:nvSpPr>
          <p:cNvPr id="40" name="Shape 40"/>
          <p:cNvSpPr txBox="1"/>
          <p:nvPr>
            <p:ph idx="1" type="subTitle"/>
          </p:nvPr>
        </p:nvSpPr>
        <p:spPr>
          <a:xfrm>
            <a:off x="265500" y="3974834"/>
            <a:ext cx="4045200" cy="1794000"/>
          </a:xfrm>
          <a:prstGeom prst="rect">
            <a:avLst/>
          </a:prstGeom>
        </p:spPr>
        <p:txBody>
          <a:bodyPr anchorCtr="0" anchor="t" bIns="91425" lIns="91425" rIns="91425" wrap="square" tIns="91425"/>
          <a:lstStyle>
            <a:lvl1pPr lvl="0" algn="ctr">
              <a:lnSpc>
                <a:spcPct val="100000"/>
              </a:lnSpc>
              <a:spcBef>
                <a:spcPts val="0"/>
              </a:spcBef>
              <a:spcAft>
                <a:spcPts val="0"/>
              </a:spcAft>
              <a:buNone/>
              <a:defRPr/>
            </a:lvl1pPr>
            <a:lvl2pPr lvl="1" algn="ctr">
              <a:lnSpc>
                <a:spcPct val="100000"/>
              </a:lnSpc>
              <a:spcBef>
                <a:spcPts val="0"/>
              </a:spcBef>
              <a:spcAft>
                <a:spcPts val="0"/>
              </a:spcAft>
              <a:buSzPct val="100000"/>
              <a:buNone/>
              <a:defRPr sz="1800"/>
            </a:lvl2pPr>
            <a:lvl3pPr lvl="2" algn="ctr">
              <a:lnSpc>
                <a:spcPct val="100000"/>
              </a:lnSpc>
              <a:spcBef>
                <a:spcPts val="0"/>
              </a:spcBef>
              <a:spcAft>
                <a:spcPts val="0"/>
              </a:spcAft>
              <a:buSzPct val="100000"/>
              <a:buNone/>
              <a:defRPr sz="1800"/>
            </a:lvl3pPr>
            <a:lvl4pPr lvl="3" algn="ctr">
              <a:lnSpc>
                <a:spcPct val="100000"/>
              </a:lnSpc>
              <a:spcBef>
                <a:spcPts val="0"/>
              </a:spcBef>
              <a:spcAft>
                <a:spcPts val="0"/>
              </a:spcAft>
              <a:buSzPct val="100000"/>
              <a:buNone/>
              <a:defRPr sz="1800"/>
            </a:lvl4pPr>
            <a:lvl5pPr lvl="4" algn="ctr">
              <a:lnSpc>
                <a:spcPct val="100000"/>
              </a:lnSpc>
              <a:spcBef>
                <a:spcPts val="0"/>
              </a:spcBef>
              <a:spcAft>
                <a:spcPts val="0"/>
              </a:spcAft>
              <a:buSzPct val="100000"/>
              <a:buNone/>
              <a:defRPr sz="1800"/>
            </a:lvl5pPr>
            <a:lvl6pPr lvl="5" algn="ctr">
              <a:lnSpc>
                <a:spcPct val="100000"/>
              </a:lnSpc>
              <a:spcBef>
                <a:spcPts val="0"/>
              </a:spcBef>
              <a:spcAft>
                <a:spcPts val="0"/>
              </a:spcAft>
              <a:buSzPct val="100000"/>
              <a:buNone/>
              <a:defRPr sz="1800"/>
            </a:lvl6pPr>
            <a:lvl7pPr lvl="6" algn="ctr">
              <a:lnSpc>
                <a:spcPct val="100000"/>
              </a:lnSpc>
              <a:spcBef>
                <a:spcPts val="0"/>
              </a:spcBef>
              <a:spcAft>
                <a:spcPts val="0"/>
              </a:spcAft>
              <a:buSzPct val="100000"/>
              <a:buNone/>
              <a:defRPr sz="1800"/>
            </a:lvl7pPr>
            <a:lvl8pPr lvl="7" algn="ctr">
              <a:lnSpc>
                <a:spcPct val="100000"/>
              </a:lnSpc>
              <a:spcBef>
                <a:spcPts val="0"/>
              </a:spcBef>
              <a:spcAft>
                <a:spcPts val="0"/>
              </a:spcAft>
              <a:buSzPct val="100000"/>
              <a:buNone/>
              <a:defRPr sz="1800"/>
            </a:lvl8pPr>
            <a:lvl9pPr lvl="8" algn="ctr">
              <a:lnSpc>
                <a:spcPct val="100000"/>
              </a:lnSpc>
              <a:spcBef>
                <a:spcPts val="0"/>
              </a:spcBef>
              <a:spcAft>
                <a:spcPts val="0"/>
              </a:spcAft>
              <a:buSzPct val="100000"/>
              <a:buNone/>
              <a:defRPr sz="1800"/>
            </a:lvl9pPr>
          </a:lstStyle>
          <a:p/>
        </p:txBody>
      </p:sp>
      <p:sp>
        <p:nvSpPr>
          <p:cNvPr id="41" name="Shape 41"/>
          <p:cNvSpPr txBox="1"/>
          <p:nvPr>
            <p:ph idx="2" type="body"/>
          </p:nvPr>
        </p:nvSpPr>
        <p:spPr>
          <a:xfrm>
            <a:off x="4939500" y="965600"/>
            <a:ext cx="3837000" cy="4926900"/>
          </a:xfrm>
          <a:prstGeom prst="rect">
            <a:avLst/>
          </a:prstGeom>
        </p:spPr>
        <p:txBody>
          <a:bodyPr anchorCtr="0" anchor="ctr" bIns="91425" lIns="91425" rIns="91425" wrap="square"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2" name="Shape 42"/>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3" name="Shape 43"/>
        <p:cNvGrpSpPr/>
        <p:nvPr/>
      </p:nvGrpSpPr>
      <p:grpSpPr>
        <a:xfrm>
          <a:off x="0" y="0"/>
          <a:ext cx="0" cy="0"/>
          <a:chOff x="0" y="0"/>
          <a:chExt cx="0" cy="0"/>
        </a:xfrm>
      </p:grpSpPr>
      <p:sp>
        <p:nvSpPr>
          <p:cNvPr id="44" name="Shape 44"/>
          <p:cNvSpPr txBox="1"/>
          <p:nvPr>
            <p:ph idx="1" type="body"/>
          </p:nvPr>
        </p:nvSpPr>
        <p:spPr>
          <a:xfrm>
            <a:off x="319500" y="5644967"/>
            <a:ext cx="5998800" cy="798300"/>
          </a:xfrm>
          <a:prstGeom prst="rect">
            <a:avLst/>
          </a:prstGeom>
        </p:spPr>
        <p:txBody>
          <a:bodyPr anchorCtr="0" anchor="ctr" bIns="91425" lIns="91425" rIns="91425" wrap="square" tIns="91425"/>
          <a:lstStyle>
            <a:lvl1pPr lvl="0">
              <a:lnSpc>
                <a:spcPct val="100000"/>
              </a:lnSpc>
              <a:spcBef>
                <a:spcPts val="0"/>
              </a:spcBef>
              <a:spcAft>
                <a:spcPts val="0"/>
              </a:spcAft>
              <a:buClr>
                <a:schemeClr val="accent3"/>
              </a:buClr>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6217622"/>
            <a:ext cx="548700" cy="5247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593367"/>
            <a:ext cx="8520600" cy="763500"/>
          </a:xfrm>
          <a:prstGeom prst="rect">
            <a:avLst/>
          </a:prstGeom>
          <a:noFill/>
          <a:ln>
            <a:noFill/>
          </a:ln>
        </p:spPr>
        <p:txBody>
          <a:bodyPr anchorCtr="0" anchor="t" bIns="91425" lIns="91425" rIns="91425" wrap="square" tIns="91425"/>
          <a:lstStyle>
            <a:lvl1pPr lvl="0">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1pPr>
            <a:lvl2pPr lvl="1">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2pPr>
            <a:lvl3pPr lvl="2">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3pPr>
            <a:lvl4pPr lvl="3">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4pPr>
            <a:lvl5pPr lvl="4">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5pPr>
            <a:lvl6pPr lvl="5">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6pPr>
            <a:lvl7pPr lvl="6">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7pPr>
            <a:lvl8pPr lvl="7">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8pPr>
            <a:lvl9pPr lvl="8">
              <a:spcBef>
                <a:spcPts val="0"/>
              </a:spcBef>
              <a:buClr>
                <a:schemeClr val="accent3"/>
              </a:buClr>
              <a:buSzPct val="100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536633"/>
            <a:ext cx="8520600" cy="45552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ct val="100000"/>
              <a:buFont typeface="Proxima Nova"/>
              <a:buChar char="●"/>
              <a:defRPr sz="1800">
                <a:solidFill>
                  <a:schemeClr val="dk2"/>
                </a:solidFill>
                <a:latin typeface="Proxima Nova"/>
                <a:ea typeface="Proxima Nova"/>
                <a:cs typeface="Proxima Nova"/>
                <a:sym typeface="Proxima Nova"/>
              </a:defRPr>
            </a:lvl1pPr>
            <a:lvl2pPr lvl="1">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2pPr>
            <a:lvl3pPr lvl="2">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3pPr>
            <a:lvl4pPr lvl="3">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4pPr>
            <a:lvl5pPr lvl="4">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5pPr>
            <a:lvl6pPr lvl="5">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6pPr>
            <a:lvl7pPr lvl="6">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7pPr>
            <a:lvl8pPr lvl="7">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8pPr>
            <a:lvl9pPr lvl="8">
              <a:lnSpc>
                <a:spcPct val="115000"/>
              </a:lnSpc>
              <a:spcBef>
                <a:spcPts val="0"/>
              </a:spcBef>
              <a:spcAft>
                <a:spcPts val="1600"/>
              </a:spcAft>
              <a:buClr>
                <a:schemeClr val="dk2"/>
              </a:buClr>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6217622"/>
            <a:ext cx="548700" cy="5247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latin typeface="Proxima Nova"/>
                <a:ea typeface="Proxima Nova"/>
                <a:cs typeface="Proxima Nova"/>
                <a:sym typeface="Proxima Nova"/>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slide=id.g282532645a_0_23" TargetMode="External"/><Relationship Id="rId4" Type="http://schemas.openxmlformats.org/officeDocument/2006/relationships/hyperlink" Target="#slide=id.g282532645a_0_23" TargetMode="External"/><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dblp.uni-trier.de/pers/hd/t/Takahashi:Akihiko" TargetMode="External"/><Relationship Id="rId4" Type="http://schemas.openxmlformats.org/officeDocument/2006/relationships/hyperlink" Target="http://dblp.uni-trier.de/pers/hd/i/Ishikawa:Masatoshi" TargetMode="External"/><Relationship Id="rId10" Type="http://schemas.openxmlformats.org/officeDocument/2006/relationships/hyperlink" Target="http://dblp.uni-trier.de/db/conf/dl/dl99.html#MorishimaK99" TargetMode="External"/><Relationship Id="rId9" Type="http://schemas.openxmlformats.org/officeDocument/2006/relationships/hyperlink" Target="http://dblp.uni-trier.de/db/conf/dl/dl99.html#MorishimaK99" TargetMode="External"/><Relationship Id="rId5" Type="http://schemas.openxmlformats.org/officeDocument/2006/relationships/hyperlink" Target="http://dblp.uni-trier.de/db/conf/iros/iros1993.html#TakahashiI93" TargetMode="External"/><Relationship Id="rId6" Type="http://schemas.openxmlformats.org/officeDocument/2006/relationships/hyperlink" Target="http://dblp.uni-trier.de/db/conf/iros/iros1993.html#TakahashiI93" TargetMode="External"/><Relationship Id="rId7" Type="http://schemas.openxmlformats.org/officeDocument/2006/relationships/hyperlink" Target="http://dblp.uni-trier.de/pers/hd/m/Morishima:Atsuyuki" TargetMode="External"/><Relationship Id="rId8" Type="http://schemas.openxmlformats.org/officeDocument/2006/relationships/hyperlink" Target="http://dblp.uni-trier.de/pers/hd/k/Kitagawa:Hiroyuki"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daselab.cs.wright.edu/teaching/w11/2011-03-10-logic-02.pdf" TargetMode="External"/><Relationship Id="rId4" Type="http://schemas.openxmlformats.org/officeDocument/2006/relationships/hyperlink" Target="https://old.datahub.io/dataset/l3s-dblp" TargetMode="External"/><Relationship Id="rId5" Type="http://schemas.openxmlformats.org/officeDocument/2006/relationships/hyperlink" Target="http://dblp.org/" TargetMode="External"/><Relationship Id="rId6" Type="http://schemas.openxmlformats.org/officeDocument/2006/relationships/hyperlink" Target="http://dblp.l3s.de/d2r/snorql/?describe=http%3A%2F%2Fdblp.l3s.de%2Fd2r%2Fresource%2Fpublications%2Fjournals%2F4or%2FAissi06"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hyperlink" Target="http://dblp.l3s.de/d2r/snorql/?describe=http%3A%2F%2Fdblp.l3s.de%2Fd2r%2Fresource%2Fpublications%2Fjournals%2F4or%2FAissi0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sp>
        <p:nvSpPr>
          <p:cNvPr id="56" name="Shape 56"/>
          <p:cNvSpPr txBox="1"/>
          <p:nvPr>
            <p:ph type="ctrTitle"/>
          </p:nvPr>
        </p:nvSpPr>
        <p:spPr>
          <a:xfrm>
            <a:off x="311700" y="794633"/>
            <a:ext cx="8520600" cy="2610300"/>
          </a:xfrm>
          <a:prstGeom prst="rect">
            <a:avLst/>
          </a:prstGeom>
        </p:spPr>
        <p:txBody>
          <a:bodyPr anchorCtr="0" anchor="b" bIns="91425" lIns="91425" rIns="91425" wrap="square" tIns="91425">
            <a:noAutofit/>
          </a:bodyPr>
          <a:lstStyle/>
          <a:p>
            <a:pPr lvl="0">
              <a:spcBef>
                <a:spcPts val="0"/>
              </a:spcBef>
              <a:buNone/>
            </a:pPr>
            <a:r>
              <a:rPr lang="en"/>
              <a:t>Semantic Web </a:t>
            </a:r>
          </a:p>
        </p:txBody>
      </p:sp>
      <p:sp>
        <p:nvSpPr>
          <p:cNvPr id="57" name="Shape 57"/>
          <p:cNvSpPr txBox="1"/>
          <p:nvPr>
            <p:ph idx="1" type="subTitle"/>
          </p:nvPr>
        </p:nvSpPr>
        <p:spPr>
          <a:xfrm>
            <a:off x="311700" y="4221097"/>
            <a:ext cx="8520600" cy="978000"/>
          </a:xfrm>
          <a:prstGeom prst="rect">
            <a:avLst/>
          </a:prstGeom>
        </p:spPr>
        <p:txBody>
          <a:bodyPr anchorCtr="0" anchor="t" bIns="91425" lIns="91425" rIns="91425" wrap="square" tIns="91425">
            <a:noAutofit/>
          </a:bodyPr>
          <a:lstStyle/>
          <a:p>
            <a:pPr lvl="0" rtl="0">
              <a:spcBef>
                <a:spcPts val="0"/>
              </a:spcBef>
              <a:buNone/>
            </a:pPr>
            <a:r>
              <a:rPr lang="en">
                <a:latin typeface="Arial"/>
                <a:ea typeface="Arial"/>
                <a:cs typeface="Arial"/>
                <a:sym typeface="Arial"/>
              </a:rPr>
              <a:t>MESSAOUDI </a:t>
            </a:r>
            <a:r>
              <a:rPr lang="en">
                <a:latin typeface="Arial"/>
                <a:ea typeface="Arial"/>
                <a:cs typeface="Arial"/>
                <a:sym typeface="Arial"/>
              </a:rPr>
              <a:t>Amin </a:t>
            </a:r>
          </a:p>
          <a:p>
            <a:pPr lvl="0">
              <a:spcBef>
                <a:spcPts val="0"/>
              </a:spcBef>
              <a:buNone/>
            </a:pPr>
            <a:r>
              <a:rPr lang="en">
                <a:latin typeface="Arial"/>
                <a:ea typeface="Arial"/>
                <a:cs typeface="Arial"/>
                <a:sym typeface="Arial"/>
              </a:rPr>
              <a:t>OZER Mert</a:t>
            </a:r>
          </a:p>
          <a:p>
            <a:pPr lvl="0">
              <a:spcBef>
                <a:spcPts val="0"/>
              </a:spcBef>
              <a:buNone/>
            </a:pPr>
            <a:r>
              <a:t/>
            </a:r>
            <a:endParaRPr/>
          </a:p>
        </p:txBody>
      </p:sp>
      <p:pic>
        <p:nvPicPr>
          <p:cNvPr id="58" name="Shape 58"/>
          <p:cNvPicPr preferRelativeResize="0"/>
          <p:nvPr/>
        </p:nvPicPr>
        <p:blipFill>
          <a:blip r:embed="rId3">
            <a:alphaModFix/>
          </a:blip>
          <a:stretch>
            <a:fillRect/>
          </a:stretch>
        </p:blipFill>
        <p:spPr>
          <a:xfrm>
            <a:off x="5160250" y="323500"/>
            <a:ext cx="1541175" cy="1934150"/>
          </a:xfrm>
          <a:prstGeom prst="rect">
            <a:avLst/>
          </a:prstGeom>
          <a:noFill/>
          <a:ln>
            <a:noFill/>
          </a:ln>
        </p:spPr>
      </p:pic>
      <p:pic>
        <p:nvPicPr>
          <p:cNvPr id="59" name="Shape 59"/>
          <p:cNvPicPr preferRelativeResize="0"/>
          <p:nvPr/>
        </p:nvPicPr>
        <p:blipFill>
          <a:blip r:embed="rId4">
            <a:alphaModFix/>
          </a:blip>
          <a:stretch>
            <a:fillRect/>
          </a:stretch>
        </p:blipFill>
        <p:spPr>
          <a:xfrm>
            <a:off x="2192050" y="392877"/>
            <a:ext cx="2434350" cy="1415300"/>
          </a:xfrm>
          <a:prstGeom prst="rect">
            <a:avLst/>
          </a:prstGeom>
          <a:noFill/>
          <a:ln>
            <a:noFill/>
          </a:ln>
        </p:spPr>
      </p:pic>
      <p:sp>
        <p:nvSpPr>
          <p:cNvPr id="60" name="Shape 60"/>
          <p:cNvSpPr txBox="1"/>
          <p:nvPr>
            <p:ph idx="1" type="subTitle"/>
          </p:nvPr>
        </p:nvSpPr>
        <p:spPr>
          <a:xfrm>
            <a:off x="311700" y="5810464"/>
            <a:ext cx="8520600" cy="978000"/>
          </a:xfrm>
          <a:prstGeom prst="rect">
            <a:avLst/>
          </a:prstGeom>
        </p:spPr>
        <p:txBody>
          <a:bodyPr anchorCtr="0" anchor="t" bIns="91425" lIns="91425" rIns="91425" wrap="square" tIns="91425">
            <a:noAutofit/>
          </a:bodyPr>
          <a:lstStyle/>
          <a:p>
            <a:pPr lvl="0" rtl="0" algn="l">
              <a:spcBef>
                <a:spcPts val="0"/>
              </a:spcBef>
              <a:buNone/>
            </a:pPr>
            <a:r>
              <a:rPr lang="en" sz="1800">
                <a:latin typeface="Arial"/>
                <a:ea typeface="Arial"/>
                <a:cs typeface="Arial"/>
                <a:sym typeface="Arial"/>
              </a:rPr>
              <a:t>Professor: Yue Ma											26/10/2017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357033"/>
            <a:ext cx="8520600" cy="12201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buSzPct val="100000"/>
              <a:buAutoNum type="arabicPeriod"/>
            </a:pPr>
            <a:r>
              <a:rPr lang="en" sz="2400"/>
              <a:t>Web Scraping </a:t>
            </a:r>
          </a:p>
          <a:p>
            <a:pPr lvl="0" rtl="0">
              <a:spcBef>
                <a:spcPts val="0"/>
              </a:spcBef>
              <a:buNone/>
            </a:pPr>
            <a:r>
              <a:t/>
            </a:r>
            <a:endParaRPr/>
          </a:p>
        </p:txBody>
      </p:sp>
      <p:pic>
        <p:nvPicPr>
          <p:cNvPr id="143" name="Shape 143"/>
          <p:cNvPicPr preferRelativeResize="0"/>
          <p:nvPr/>
        </p:nvPicPr>
        <p:blipFill rotWithShape="1">
          <a:blip r:embed="rId3">
            <a:alphaModFix/>
          </a:blip>
          <a:srcRect b="0" l="3203" r="0" t="5383"/>
          <a:stretch/>
        </p:blipFill>
        <p:spPr>
          <a:xfrm>
            <a:off x="1178425" y="1641733"/>
            <a:ext cx="6668275" cy="4888534"/>
          </a:xfrm>
          <a:prstGeom prst="rect">
            <a:avLst/>
          </a:prstGeom>
          <a:noFill/>
          <a:ln>
            <a:noFill/>
          </a:ln>
        </p:spPr>
      </p:pic>
      <p:sp>
        <p:nvSpPr>
          <p:cNvPr id="144" name="Shape 144"/>
          <p:cNvSpPr/>
          <p:nvPr/>
        </p:nvSpPr>
        <p:spPr>
          <a:xfrm>
            <a:off x="1393700" y="1641734"/>
            <a:ext cx="1899000" cy="1791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
        <p:nvSpPr>
          <p:cNvPr id="145" name="Shape 145"/>
          <p:cNvSpPr/>
          <p:nvPr/>
        </p:nvSpPr>
        <p:spPr>
          <a:xfrm>
            <a:off x="2641350" y="2585925"/>
            <a:ext cx="1635600" cy="6951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
        <p:nvSpPr>
          <p:cNvPr id="146" name="Shape 146"/>
          <p:cNvSpPr/>
          <p:nvPr/>
        </p:nvSpPr>
        <p:spPr>
          <a:xfrm>
            <a:off x="1178425" y="4554433"/>
            <a:ext cx="5372100" cy="229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idx="1" type="body"/>
          </p:nvPr>
        </p:nvSpPr>
        <p:spPr>
          <a:xfrm>
            <a:off x="1838250" y="1639333"/>
            <a:ext cx="5467500" cy="645600"/>
          </a:xfrm>
          <a:prstGeom prst="rect">
            <a:avLst/>
          </a:prstGeom>
        </p:spPr>
        <p:txBody>
          <a:bodyPr anchorCtr="0" anchor="t" bIns="91425" lIns="91425" rIns="91425" wrap="square" tIns="91425">
            <a:noAutofit/>
          </a:bodyPr>
          <a:lstStyle/>
          <a:p>
            <a:pPr lvl="0" rtl="0" algn="ctr">
              <a:spcBef>
                <a:spcPts val="0"/>
              </a:spcBef>
              <a:spcAft>
                <a:spcPts val="0"/>
              </a:spcAft>
              <a:buNone/>
            </a:pPr>
            <a:r>
              <a:rPr lang="en">
                <a:solidFill>
                  <a:srgbClr val="000000"/>
                </a:solidFill>
                <a:latin typeface="Arial Black"/>
                <a:ea typeface="Arial Black"/>
                <a:cs typeface="Arial Black"/>
                <a:sym typeface="Arial Black"/>
              </a:rPr>
              <a:t>Bring some relations between data!!</a:t>
            </a:r>
          </a:p>
        </p:txBody>
      </p:sp>
      <p:sp>
        <p:nvSpPr>
          <p:cNvPr id="152" name="Shape 152"/>
          <p:cNvSpPr txBox="1"/>
          <p:nvPr>
            <p:ph type="title"/>
          </p:nvPr>
        </p:nvSpPr>
        <p:spPr>
          <a:xfrm>
            <a:off x="367400" y="292300"/>
            <a:ext cx="8520600" cy="12201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buSzPct val="100000"/>
              <a:buAutoNum type="arabicPeriod" startAt="2"/>
            </a:pPr>
            <a:r>
              <a:rPr lang="en" sz="2400"/>
              <a:t>Semantic approaches</a:t>
            </a:r>
          </a:p>
          <a:p>
            <a:pPr lvl="0" rtl="0">
              <a:spcBef>
                <a:spcPts val="0"/>
              </a:spcBef>
              <a:buNone/>
            </a:pPr>
            <a:r>
              <a:t/>
            </a:r>
            <a:endParaRPr/>
          </a:p>
        </p:txBody>
      </p:sp>
      <p:pic>
        <p:nvPicPr>
          <p:cNvPr id="153" name="Shape 153"/>
          <p:cNvPicPr preferRelativeResize="0"/>
          <p:nvPr/>
        </p:nvPicPr>
        <p:blipFill>
          <a:blip r:embed="rId3">
            <a:alphaModFix/>
          </a:blip>
          <a:stretch>
            <a:fillRect/>
          </a:stretch>
        </p:blipFill>
        <p:spPr>
          <a:xfrm>
            <a:off x="1010549" y="2066800"/>
            <a:ext cx="7122900" cy="4692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idx="1" type="body"/>
          </p:nvPr>
        </p:nvSpPr>
        <p:spPr>
          <a:xfrm>
            <a:off x="311700" y="1912433"/>
            <a:ext cx="8707200" cy="2690700"/>
          </a:xfrm>
          <a:prstGeom prst="rect">
            <a:avLst/>
          </a:prstGeom>
        </p:spPr>
        <p:txBody>
          <a:bodyPr anchorCtr="0" anchor="t" bIns="91425" lIns="91425" rIns="91425" wrap="square" tIns="91425">
            <a:noAutofit/>
          </a:bodyPr>
          <a:lstStyle/>
          <a:p>
            <a:pPr lvl="0" rtl="0" algn="just">
              <a:spcBef>
                <a:spcPts val="0"/>
              </a:spcBef>
              <a:spcAft>
                <a:spcPts val="0"/>
              </a:spcAft>
              <a:buNone/>
            </a:pP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each document </a:t>
            </a:r>
            <a:r>
              <a:rPr lang="en" sz="1400">
                <a:solidFill>
                  <a:srgbClr val="008800"/>
                </a:solidFill>
                <a:latin typeface="Consolas"/>
                <a:ea typeface="Consolas"/>
                <a:cs typeface="Consolas"/>
                <a:sym typeface="Consolas"/>
              </a:rPr>
              <a:t>"d"</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and</a:t>
            </a:r>
            <a:r>
              <a:rPr lang="en" sz="1400">
                <a:solidFill>
                  <a:srgbClr val="000000"/>
                </a:solidFill>
                <a:latin typeface="Consolas"/>
                <a:ea typeface="Consolas"/>
                <a:cs typeface="Consolas"/>
                <a:sym typeface="Consolas"/>
              </a:rPr>
              <a:t> university </a:t>
            </a:r>
            <a:r>
              <a:rPr lang="en" sz="1400">
                <a:solidFill>
                  <a:srgbClr val="008800"/>
                </a:solidFill>
                <a:latin typeface="Consolas"/>
                <a:ea typeface="Consolas"/>
                <a:cs typeface="Consolas"/>
                <a:sym typeface="Consolas"/>
              </a:rPr>
              <a:t>"u":</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def store(knowledge, array) function storing knowledge into array</a:t>
            </a:r>
          </a:p>
          <a:p>
            <a:pPr lvl="0" rtl="0" algn="just">
              <a:spcBef>
                <a:spcPts val="0"/>
              </a:spcBef>
              <a:spcAft>
                <a:spcPts val="0"/>
              </a:spcAft>
              <a:buNone/>
            </a:pPr>
            <a:r>
              <a:rPr lang="en" sz="1400">
                <a:solidFill>
                  <a:srgbClr val="000000"/>
                </a:solidFill>
                <a:latin typeface="Consolas"/>
                <a:ea typeface="Consolas"/>
                <a:cs typeface="Consolas"/>
                <a:sym typeface="Consolas"/>
              </a:rPr>
              <a:t>    storeIf</a:t>
            </a:r>
            <a:r>
              <a:rPr lang="en" sz="1400">
                <a:solidFill>
                  <a:srgbClr val="666600"/>
                </a:solidFill>
                <a:latin typeface="Consolas"/>
                <a:ea typeface="Consolas"/>
                <a:cs typeface="Consolas"/>
                <a:sym typeface="Consolas"/>
              </a:rPr>
              <a:t>(</a:t>
            </a:r>
            <a:r>
              <a:rPr b="1" lang="en" sz="1400">
                <a:solidFill>
                  <a:srgbClr val="000000"/>
                </a:solidFill>
                <a:latin typeface="Consolas"/>
                <a:ea typeface="Consolas"/>
                <a:cs typeface="Consolas"/>
                <a:sym typeface="Consolas"/>
              </a:rPr>
              <a:t>hasType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article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hasUniversity</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u</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hasUniversityCountry</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u</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Japan)</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hasSubject</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data</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integration</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hasAuthor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auth</a:t>
            </a:r>
            <a:r>
              <a:rPr lang="en" sz="1400">
                <a:solidFill>
                  <a:srgbClr val="6666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isResearcher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auth</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researcher)</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b="1" lang="en" sz="1400">
                <a:solidFill>
                  <a:srgbClr val="000000"/>
                </a:solidFill>
                <a:latin typeface="Consolas"/>
                <a:ea typeface="Consolas"/>
                <a:cs typeface="Consolas"/>
                <a:sym typeface="Consolas"/>
              </a:rPr>
              <a:t>hasYear</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1990's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knowledgeArray)</a:t>
            </a:r>
          </a:p>
          <a:p>
            <a:pPr lvl="0" rtl="0" algn="just">
              <a:spcBef>
                <a:spcPts val="0"/>
              </a:spcBef>
              <a:spcAft>
                <a:spcPts val="0"/>
              </a:spcAft>
              <a:buNone/>
            </a:pPr>
            <a:r>
              <a:rPr lang="en" sz="1400">
                <a:solidFill>
                  <a:srgbClr val="660066"/>
                </a:solidFill>
                <a:latin typeface="Consolas"/>
                <a:ea typeface="Consolas"/>
                <a:cs typeface="Consolas"/>
                <a:sym typeface="Consolas"/>
              </a:rPr>
              <a:t>End</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p>
          <a:p>
            <a:pPr lvl="0">
              <a:spcBef>
                <a:spcPts val="0"/>
              </a:spcBef>
              <a:buNone/>
            </a:pPr>
            <a:r>
              <a:t/>
            </a:r>
            <a:endParaRPr sz="1400">
              <a:solidFill>
                <a:srgbClr val="000000"/>
              </a:solidFill>
              <a:latin typeface="Arial"/>
              <a:ea typeface="Arial"/>
              <a:cs typeface="Arial"/>
              <a:sym typeface="Arial"/>
            </a:endParaRPr>
          </a:p>
        </p:txBody>
      </p:sp>
      <p:cxnSp>
        <p:nvCxnSpPr>
          <p:cNvPr id="159" name="Shape 159"/>
          <p:cNvCxnSpPr>
            <a:stCxn id="160" idx="1"/>
          </p:cNvCxnSpPr>
          <p:nvPr/>
        </p:nvCxnSpPr>
        <p:spPr>
          <a:xfrm rot="10800000">
            <a:off x="2541600" y="4000750"/>
            <a:ext cx="910200" cy="1263600"/>
          </a:xfrm>
          <a:prstGeom prst="curvedConnector2">
            <a:avLst/>
          </a:prstGeom>
          <a:noFill/>
          <a:ln cap="flat" cmpd="sng" w="38100">
            <a:solidFill>
              <a:schemeClr val="dk2"/>
            </a:solidFill>
            <a:prstDash val="solid"/>
            <a:round/>
            <a:headEnd len="lg" w="lg" type="none"/>
            <a:tailEnd len="lg" w="lg" type="stealth"/>
          </a:ln>
        </p:spPr>
      </p:cxnSp>
      <p:sp>
        <p:nvSpPr>
          <p:cNvPr id="161" name="Shape 161"/>
          <p:cNvSpPr txBox="1"/>
          <p:nvPr>
            <p:ph type="title"/>
          </p:nvPr>
        </p:nvSpPr>
        <p:spPr>
          <a:xfrm>
            <a:off x="405000" y="137067"/>
            <a:ext cx="8520600" cy="17751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spcAft>
                <a:spcPts val="0"/>
              </a:spcAft>
              <a:buSzPct val="100000"/>
              <a:buAutoNum type="arabicPeriod" startAt="2"/>
            </a:pPr>
            <a:r>
              <a:rPr lang="en" sz="2400"/>
              <a:t>Semantic approaches</a:t>
            </a:r>
          </a:p>
          <a:p>
            <a:pPr indent="-342900" lvl="1" marL="1371600" rtl="0">
              <a:spcBef>
                <a:spcPts val="0"/>
              </a:spcBef>
              <a:buSzPct val="100000"/>
              <a:buAutoNum type="alphaLcPeriod"/>
            </a:pPr>
            <a:r>
              <a:rPr lang="en" sz="1800"/>
              <a:t>General algorithm</a:t>
            </a:r>
          </a:p>
          <a:p>
            <a:pPr lvl="0" rtl="0">
              <a:spcBef>
                <a:spcPts val="0"/>
              </a:spcBef>
              <a:buNone/>
            </a:pPr>
            <a:r>
              <a:t/>
            </a:r>
            <a:endParaRPr/>
          </a:p>
        </p:txBody>
      </p:sp>
      <p:pic>
        <p:nvPicPr>
          <p:cNvPr id="160" name="Shape 160"/>
          <p:cNvPicPr preferRelativeResize="0"/>
          <p:nvPr/>
        </p:nvPicPr>
        <p:blipFill>
          <a:blip r:embed="rId3">
            <a:alphaModFix/>
          </a:blip>
          <a:stretch>
            <a:fillRect/>
          </a:stretch>
        </p:blipFill>
        <p:spPr>
          <a:xfrm>
            <a:off x="3451800" y="4376800"/>
            <a:ext cx="4623698" cy="1775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Shape 166"/>
          <p:cNvSpPr txBox="1"/>
          <p:nvPr>
            <p:ph idx="1" type="body"/>
          </p:nvPr>
        </p:nvSpPr>
        <p:spPr>
          <a:xfrm>
            <a:off x="382925" y="4780333"/>
            <a:ext cx="763500" cy="763500"/>
          </a:xfrm>
          <a:prstGeom prst="rect">
            <a:avLst/>
          </a:prstGeom>
        </p:spPr>
        <p:txBody>
          <a:bodyPr anchorCtr="0" anchor="t" bIns="91425" lIns="91425" rIns="91425" wrap="square" tIns="91425">
            <a:noAutofit/>
          </a:bodyPr>
          <a:lstStyle/>
          <a:p>
            <a:pPr lvl="0">
              <a:spcBef>
                <a:spcPts val="0"/>
              </a:spcBef>
              <a:buNone/>
            </a:pPr>
            <a:r>
              <a:rPr lang="en"/>
              <a:t>...</a:t>
            </a:r>
          </a:p>
        </p:txBody>
      </p:sp>
      <p:sp>
        <p:nvSpPr>
          <p:cNvPr id="167" name="Shape 167"/>
          <p:cNvSpPr txBox="1"/>
          <p:nvPr>
            <p:ph type="title"/>
          </p:nvPr>
        </p:nvSpPr>
        <p:spPr>
          <a:xfrm>
            <a:off x="311700" y="289000"/>
            <a:ext cx="4783800" cy="1775100"/>
          </a:xfrm>
          <a:prstGeom prst="rect">
            <a:avLst/>
          </a:prstGeom>
        </p:spPr>
        <p:txBody>
          <a:bodyPr anchorCtr="0" anchor="t" bIns="91425" lIns="91425" rIns="91425" wrap="square" tIns="91425">
            <a:noAutofit/>
          </a:bodyPr>
          <a:lstStyle/>
          <a:p>
            <a:pPr lvl="0" rtl="0">
              <a:spcBef>
                <a:spcPts val="0"/>
              </a:spcBef>
              <a:buNone/>
            </a:pPr>
            <a:r>
              <a:rPr lang="en"/>
              <a:t>Automatic</a:t>
            </a:r>
          </a:p>
          <a:p>
            <a:pPr indent="-381000" lvl="0" marL="914400" rtl="0">
              <a:spcBef>
                <a:spcPts val="0"/>
              </a:spcBef>
              <a:spcAft>
                <a:spcPts val="0"/>
              </a:spcAft>
              <a:buSzPct val="100000"/>
              <a:buAutoNum type="arabicPeriod" startAt="2"/>
            </a:pPr>
            <a:r>
              <a:rPr lang="en" sz="2400"/>
              <a:t>Semantic approaches</a:t>
            </a:r>
          </a:p>
          <a:p>
            <a:pPr indent="-342900" lvl="1" marL="1371600" rtl="0">
              <a:spcBef>
                <a:spcPts val="0"/>
              </a:spcBef>
              <a:buSzPct val="100000"/>
              <a:buAutoNum type="alphaLcPeriod" startAt="2"/>
            </a:pPr>
            <a:r>
              <a:rPr lang="en" sz="1800"/>
              <a:t>Semantic Approach</a:t>
            </a:r>
          </a:p>
          <a:p>
            <a:pPr indent="457200" lvl="0" marL="914400" rtl="0">
              <a:spcBef>
                <a:spcPts val="0"/>
              </a:spcBef>
              <a:buNone/>
            </a:pPr>
            <a:r>
              <a:rPr lang="en" sz="1800"/>
              <a:t>RDF and Ontology</a:t>
            </a:r>
          </a:p>
          <a:p>
            <a:pPr lvl="0" rtl="0">
              <a:spcBef>
                <a:spcPts val="0"/>
              </a:spcBef>
              <a:buNone/>
            </a:pPr>
            <a:r>
              <a:t/>
            </a:r>
            <a:endParaRPr/>
          </a:p>
        </p:txBody>
      </p:sp>
      <p:pic>
        <p:nvPicPr>
          <p:cNvPr id="168" name="Shape 168"/>
          <p:cNvPicPr preferRelativeResize="0"/>
          <p:nvPr/>
        </p:nvPicPr>
        <p:blipFill rotWithShape="1">
          <a:blip r:embed="rId3">
            <a:alphaModFix/>
          </a:blip>
          <a:srcRect b="47644" l="0" r="0" t="3324"/>
          <a:stretch/>
        </p:blipFill>
        <p:spPr>
          <a:xfrm>
            <a:off x="311700" y="2350050"/>
            <a:ext cx="6477925" cy="1904650"/>
          </a:xfrm>
          <a:prstGeom prst="rect">
            <a:avLst/>
          </a:prstGeom>
          <a:noFill/>
          <a:ln>
            <a:noFill/>
          </a:ln>
        </p:spPr>
      </p:pic>
      <p:pic>
        <p:nvPicPr>
          <p:cNvPr id="169" name="Shape 169"/>
          <p:cNvPicPr preferRelativeResize="0"/>
          <p:nvPr/>
        </p:nvPicPr>
        <p:blipFill rotWithShape="1">
          <a:blip r:embed="rId3">
            <a:alphaModFix/>
          </a:blip>
          <a:srcRect b="13296" l="0" r="0" t="65373"/>
          <a:stretch/>
        </p:blipFill>
        <p:spPr>
          <a:xfrm>
            <a:off x="311700" y="5421373"/>
            <a:ext cx="6477925" cy="828572"/>
          </a:xfrm>
          <a:prstGeom prst="rect">
            <a:avLst/>
          </a:prstGeom>
          <a:noFill/>
          <a:ln>
            <a:noFill/>
          </a:ln>
        </p:spPr>
      </p:pic>
      <p:sp>
        <p:nvSpPr>
          <p:cNvPr id="170" name="Shape 170"/>
          <p:cNvSpPr txBox="1"/>
          <p:nvPr/>
        </p:nvSpPr>
        <p:spPr>
          <a:xfrm>
            <a:off x="7794475" y="4254600"/>
            <a:ext cx="859800" cy="763500"/>
          </a:xfrm>
          <a:prstGeom prst="rect">
            <a:avLst/>
          </a:prstGeom>
          <a:noFill/>
          <a:ln>
            <a:noFill/>
          </a:ln>
        </p:spPr>
        <p:txBody>
          <a:bodyPr anchorCtr="0" anchor="t" bIns="91425" lIns="91425" rIns="91425" wrap="square" tIns="91425">
            <a:noAutofit/>
          </a:bodyPr>
          <a:lstStyle/>
          <a:p>
            <a:pPr lvl="0" rtl="0" algn="ctr">
              <a:spcBef>
                <a:spcPts val="0"/>
              </a:spcBef>
              <a:buNone/>
            </a:pPr>
            <a:r>
              <a:rPr b="1" lang="en"/>
              <a:t>Custom</a:t>
            </a:r>
          </a:p>
          <a:p>
            <a:pPr lvl="0" algn="ctr">
              <a:spcBef>
                <a:spcPts val="0"/>
              </a:spcBef>
              <a:buNone/>
            </a:pPr>
            <a:r>
              <a:rPr b="1" lang="en"/>
              <a:t>RDF</a:t>
            </a:r>
          </a:p>
        </p:txBody>
      </p:sp>
      <p:cxnSp>
        <p:nvCxnSpPr>
          <p:cNvPr id="171" name="Shape 171"/>
          <p:cNvCxnSpPr>
            <a:endCxn id="170" idx="0"/>
          </p:cNvCxnSpPr>
          <p:nvPr/>
        </p:nvCxnSpPr>
        <p:spPr>
          <a:xfrm flipH="1" rot="-5400000">
            <a:off x="6814225" y="2844450"/>
            <a:ext cx="1429500" cy="1390800"/>
          </a:xfrm>
          <a:prstGeom prst="curvedConnector2">
            <a:avLst/>
          </a:prstGeom>
          <a:noFill/>
          <a:ln cap="flat" cmpd="sng" w="9525">
            <a:solidFill>
              <a:schemeClr val="dk2"/>
            </a:solidFill>
            <a:prstDash val="solid"/>
            <a:round/>
            <a:headEnd len="lg" w="lg" type="none"/>
            <a:tailEnd len="lg" w="lg" type="stealth"/>
          </a:ln>
        </p:spPr>
      </p:cxnSp>
      <p:cxnSp>
        <p:nvCxnSpPr>
          <p:cNvPr id="172" name="Shape 172"/>
          <p:cNvCxnSpPr>
            <a:stCxn id="168" idx="3"/>
            <a:endCxn id="170" idx="0"/>
          </p:cNvCxnSpPr>
          <p:nvPr/>
        </p:nvCxnSpPr>
        <p:spPr>
          <a:xfrm>
            <a:off x="6789625" y="3302375"/>
            <a:ext cx="1434900" cy="952200"/>
          </a:xfrm>
          <a:prstGeom prst="curvedConnector2">
            <a:avLst/>
          </a:prstGeom>
          <a:noFill/>
          <a:ln cap="flat" cmpd="sng" w="9525">
            <a:solidFill>
              <a:schemeClr val="dk2"/>
            </a:solidFill>
            <a:prstDash val="solid"/>
            <a:round/>
            <a:headEnd len="lg" w="lg" type="none"/>
            <a:tailEnd len="lg" w="lg" type="stealth"/>
          </a:ln>
        </p:spPr>
      </p:cxnSp>
      <p:cxnSp>
        <p:nvCxnSpPr>
          <p:cNvPr id="173" name="Shape 173"/>
          <p:cNvCxnSpPr>
            <a:endCxn id="170" idx="2"/>
          </p:cNvCxnSpPr>
          <p:nvPr/>
        </p:nvCxnSpPr>
        <p:spPr>
          <a:xfrm flipH="1" rot="10800000">
            <a:off x="6837775" y="5018100"/>
            <a:ext cx="1386600" cy="955500"/>
          </a:xfrm>
          <a:prstGeom prst="curvedConnector2">
            <a:avLst/>
          </a:prstGeom>
          <a:noFill/>
          <a:ln cap="flat" cmpd="sng" w="9525">
            <a:solidFill>
              <a:schemeClr val="dk2"/>
            </a:solidFill>
            <a:prstDash val="solid"/>
            <a:round/>
            <a:headEnd len="lg" w="lg" type="none"/>
            <a:tailEnd len="lg" w="lg" type="stealth"/>
          </a:ln>
        </p:spPr>
      </p:cxnSp>
      <p:cxnSp>
        <p:nvCxnSpPr>
          <p:cNvPr id="174" name="Shape 174"/>
          <p:cNvCxnSpPr>
            <a:endCxn id="170" idx="2"/>
          </p:cNvCxnSpPr>
          <p:nvPr/>
        </p:nvCxnSpPr>
        <p:spPr>
          <a:xfrm flipH="1" rot="10800000">
            <a:off x="6820975" y="5018100"/>
            <a:ext cx="1403400" cy="514500"/>
          </a:xfrm>
          <a:prstGeom prst="curvedConnector2">
            <a:avLst/>
          </a:prstGeom>
          <a:noFill/>
          <a:ln cap="flat" cmpd="sng" w="9525">
            <a:solidFill>
              <a:schemeClr val="dk2"/>
            </a:solidFill>
            <a:prstDash val="solid"/>
            <a:round/>
            <a:headEnd len="lg" w="lg" type="none"/>
            <a:tailEnd len="lg" w="lg" type="stealth"/>
          </a:ln>
        </p:spPr>
      </p:cxnSp>
      <p:cxnSp>
        <p:nvCxnSpPr>
          <p:cNvPr id="175" name="Shape 175"/>
          <p:cNvCxnSpPr>
            <a:endCxn id="170" idx="0"/>
          </p:cNvCxnSpPr>
          <p:nvPr/>
        </p:nvCxnSpPr>
        <p:spPr>
          <a:xfrm flipH="1" rot="-5400000">
            <a:off x="6715525" y="2745750"/>
            <a:ext cx="1664700" cy="1353000"/>
          </a:xfrm>
          <a:prstGeom prst="curvedConnector2">
            <a:avLst/>
          </a:prstGeom>
          <a:noFill/>
          <a:ln cap="flat" cmpd="sng" w="9525">
            <a:solidFill>
              <a:schemeClr val="dk2"/>
            </a:solidFill>
            <a:prstDash val="solid"/>
            <a:round/>
            <a:headEnd len="lg" w="lg" type="none"/>
            <a:tailEnd len="lg" w="lg"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0" y="1483302"/>
            <a:ext cx="2762700" cy="1075500"/>
          </a:xfrm>
          <a:prstGeom prst="rect">
            <a:avLst/>
          </a:prstGeom>
        </p:spPr>
        <p:txBody>
          <a:bodyPr anchorCtr="0" anchor="t" bIns="91425" lIns="91425" rIns="91425" wrap="square" tIns="91425">
            <a:noAutofit/>
          </a:bodyPr>
          <a:lstStyle/>
          <a:p>
            <a:pPr lvl="0">
              <a:spcBef>
                <a:spcPts val="0"/>
              </a:spcBef>
              <a:buNone/>
            </a:pPr>
            <a:r>
              <a:rPr lang="en">
                <a:hlinkClick r:id="rId3"/>
              </a:rPr>
              <a:t>RDF</a:t>
            </a:r>
          </a:p>
          <a:p>
            <a:pPr lvl="0" rtl="0">
              <a:spcBef>
                <a:spcPts val="0"/>
              </a:spcBef>
              <a:buNone/>
            </a:pPr>
            <a:r>
              <a:rPr lang="en">
                <a:hlinkClick r:id="rId4"/>
              </a:rPr>
              <a:t>Customized</a:t>
            </a:r>
          </a:p>
        </p:txBody>
      </p:sp>
      <p:sp>
        <p:nvSpPr>
          <p:cNvPr id="181" name="Shape 181"/>
          <p:cNvSpPr/>
          <p:nvPr/>
        </p:nvSpPr>
        <p:spPr>
          <a:xfrm>
            <a:off x="258350" y="2676600"/>
            <a:ext cx="833700" cy="438300"/>
          </a:xfrm>
          <a:prstGeom prst="roundRect">
            <a:avLst>
              <a:gd fmla="val 16667" name="adj"/>
            </a:avLst>
          </a:prstGeom>
          <a:solidFill>
            <a:srgbClr val="6AA84F"/>
          </a:solidFill>
          <a:ln>
            <a:noFill/>
          </a:ln>
        </p:spPr>
        <p:txBody>
          <a:bodyPr anchorCtr="0" anchor="ctr" bIns="91425" lIns="91425" rIns="91425" wrap="square" tIns="91425">
            <a:noAutofit/>
          </a:bodyPr>
          <a:lstStyle/>
          <a:p>
            <a:pPr lvl="0">
              <a:spcBef>
                <a:spcPts val="0"/>
              </a:spcBef>
              <a:buNone/>
            </a:pPr>
            <a:r>
              <a:t/>
            </a:r>
            <a:endParaRPr/>
          </a:p>
        </p:txBody>
      </p:sp>
      <p:sp>
        <p:nvSpPr>
          <p:cNvPr id="182" name="Shape 182"/>
          <p:cNvSpPr/>
          <p:nvPr/>
        </p:nvSpPr>
        <p:spPr>
          <a:xfrm>
            <a:off x="258350" y="3466967"/>
            <a:ext cx="833700" cy="438300"/>
          </a:xfrm>
          <a:prstGeom prst="roundRect">
            <a:avLst>
              <a:gd fmla="val 16667" name="adj"/>
            </a:avLst>
          </a:prstGeom>
          <a:solidFill>
            <a:srgbClr val="434343"/>
          </a:solidFill>
          <a:ln>
            <a:noFill/>
          </a:ln>
        </p:spPr>
        <p:txBody>
          <a:bodyPr anchorCtr="0" anchor="ctr" bIns="91425" lIns="91425" rIns="91425" wrap="square" tIns="91425">
            <a:noAutofit/>
          </a:bodyPr>
          <a:lstStyle/>
          <a:p>
            <a:pPr lvl="0" rtl="0">
              <a:spcBef>
                <a:spcPts val="0"/>
              </a:spcBef>
              <a:buNone/>
            </a:pPr>
            <a:r>
              <a:t/>
            </a:r>
            <a:endParaRPr/>
          </a:p>
        </p:txBody>
      </p:sp>
      <p:sp>
        <p:nvSpPr>
          <p:cNvPr id="183" name="Shape 183"/>
          <p:cNvSpPr/>
          <p:nvPr/>
        </p:nvSpPr>
        <p:spPr>
          <a:xfrm>
            <a:off x="258350" y="4257333"/>
            <a:ext cx="833700" cy="438300"/>
          </a:xfrm>
          <a:prstGeom prst="roundRect">
            <a:avLst>
              <a:gd fmla="val 16667" name="adj"/>
            </a:avLst>
          </a:prstGeom>
          <a:solidFill>
            <a:srgbClr val="D9D9D9"/>
          </a:solidFill>
          <a:ln>
            <a:noFill/>
          </a:ln>
        </p:spPr>
        <p:txBody>
          <a:bodyPr anchorCtr="0" anchor="ctr" bIns="91425" lIns="91425" rIns="91425" wrap="square" tIns="91425">
            <a:noAutofit/>
          </a:bodyPr>
          <a:lstStyle/>
          <a:p>
            <a:pPr lvl="0" rtl="0">
              <a:spcBef>
                <a:spcPts val="0"/>
              </a:spcBef>
              <a:buNone/>
            </a:pPr>
            <a:r>
              <a:t/>
            </a:r>
            <a:endParaRPr/>
          </a:p>
        </p:txBody>
      </p:sp>
      <p:sp>
        <p:nvSpPr>
          <p:cNvPr id="184" name="Shape 184"/>
          <p:cNvSpPr txBox="1"/>
          <p:nvPr/>
        </p:nvSpPr>
        <p:spPr>
          <a:xfrm>
            <a:off x="1409175" y="2558808"/>
            <a:ext cx="1197900" cy="674100"/>
          </a:xfrm>
          <a:prstGeom prst="rect">
            <a:avLst/>
          </a:prstGeom>
          <a:noFill/>
          <a:ln>
            <a:noFill/>
          </a:ln>
        </p:spPr>
        <p:txBody>
          <a:bodyPr anchorCtr="0" anchor="t" bIns="91425" lIns="91425" rIns="91425" wrap="square" tIns="91425">
            <a:noAutofit/>
          </a:bodyPr>
          <a:lstStyle/>
          <a:p>
            <a:pPr lvl="0">
              <a:spcBef>
                <a:spcPts val="0"/>
              </a:spcBef>
              <a:buNone/>
            </a:pPr>
            <a:r>
              <a:rPr lang="en"/>
              <a:t>subject</a:t>
            </a:r>
          </a:p>
          <a:p>
            <a:pPr lvl="0">
              <a:spcBef>
                <a:spcPts val="0"/>
              </a:spcBef>
              <a:buNone/>
            </a:pPr>
            <a:r>
              <a:rPr lang="en"/>
              <a:t>k</a:t>
            </a:r>
            <a:r>
              <a:rPr lang="en"/>
              <a:t>eywords</a:t>
            </a:r>
          </a:p>
          <a:p>
            <a:pPr lvl="0">
              <a:spcBef>
                <a:spcPts val="0"/>
              </a:spcBef>
              <a:buNone/>
            </a:pPr>
            <a:r>
              <a:t/>
            </a:r>
            <a:endParaRPr/>
          </a:p>
        </p:txBody>
      </p:sp>
      <p:sp>
        <p:nvSpPr>
          <p:cNvPr id="185" name="Shape 185"/>
          <p:cNvSpPr txBox="1"/>
          <p:nvPr/>
        </p:nvSpPr>
        <p:spPr>
          <a:xfrm>
            <a:off x="1409175" y="3267933"/>
            <a:ext cx="939300" cy="674100"/>
          </a:xfrm>
          <a:prstGeom prst="rect">
            <a:avLst/>
          </a:prstGeom>
          <a:noFill/>
          <a:ln>
            <a:noFill/>
          </a:ln>
        </p:spPr>
        <p:txBody>
          <a:bodyPr anchorCtr="0" anchor="t" bIns="91425" lIns="91425" rIns="91425" wrap="square" tIns="91425">
            <a:noAutofit/>
          </a:bodyPr>
          <a:lstStyle/>
          <a:p>
            <a:pPr lvl="0" rtl="0">
              <a:spcBef>
                <a:spcPts val="0"/>
              </a:spcBef>
              <a:buNone/>
            </a:pPr>
            <a:r>
              <a:rPr lang="en"/>
              <a:t>relevant nodes</a:t>
            </a:r>
          </a:p>
        </p:txBody>
      </p:sp>
      <p:sp>
        <p:nvSpPr>
          <p:cNvPr id="186" name="Shape 186"/>
          <p:cNvSpPr txBox="1"/>
          <p:nvPr/>
        </p:nvSpPr>
        <p:spPr>
          <a:xfrm>
            <a:off x="1409175" y="4092561"/>
            <a:ext cx="939300" cy="674100"/>
          </a:xfrm>
          <a:prstGeom prst="rect">
            <a:avLst/>
          </a:prstGeom>
          <a:noFill/>
          <a:ln>
            <a:noFill/>
          </a:ln>
        </p:spPr>
        <p:txBody>
          <a:bodyPr anchorCtr="0" anchor="t" bIns="91425" lIns="91425" rIns="91425" wrap="square" tIns="91425">
            <a:noAutofit/>
          </a:bodyPr>
          <a:lstStyle/>
          <a:p>
            <a:pPr lvl="0" rtl="0">
              <a:spcBef>
                <a:spcPts val="0"/>
              </a:spcBef>
              <a:buNone/>
            </a:pPr>
            <a:r>
              <a:rPr lang="en"/>
              <a:t>ir</a:t>
            </a:r>
            <a:r>
              <a:rPr lang="en"/>
              <a:t>relevant nodes</a:t>
            </a:r>
          </a:p>
        </p:txBody>
      </p:sp>
      <p:pic>
        <p:nvPicPr>
          <p:cNvPr id="187" name="Shape 187"/>
          <p:cNvPicPr preferRelativeResize="0"/>
          <p:nvPr/>
        </p:nvPicPr>
        <p:blipFill>
          <a:blip r:embed="rId5">
            <a:alphaModFix/>
          </a:blip>
          <a:stretch>
            <a:fillRect/>
          </a:stretch>
        </p:blipFill>
        <p:spPr>
          <a:xfrm>
            <a:off x="2535100" y="1225968"/>
            <a:ext cx="6608901" cy="47580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91" name="Shape 191"/>
        <p:cNvGrpSpPr/>
        <p:nvPr/>
      </p:nvGrpSpPr>
      <p:grpSpPr>
        <a:xfrm>
          <a:off x="0" y="0"/>
          <a:ext cx="0" cy="0"/>
          <a:chOff x="0" y="0"/>
          <a:chExt cx="0" cy="0"/>
        </a:xfrm>
      </p:grpSpPr>
      <p:sp>
        <p:nvSpPr>
          <p:cNvPr id="192" name="Shape 192"/>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RDF Customized</a:t>
            </a:r>
          </a:p>
        </p:txBody>
      </p:sp>
      <p:sp>
        <p:nvSpPr>
          <p:cNvPr id="193" name="Shape 193"/>
          <p:cNvSpPr txBox="1"/>
          <p:nvPr>
            <p:ph idx="1" type="body"/>
          </p:nvPr>
        </p:nvSpPr>
        <p:spPr>
          <a:xfrm>
            <a:off x="311700" y="1356967"/>
            <a:ext cx="8520600" cy="5422800"/>
          </a:xfrm>
          <a:prstGeom prst="rect">
            <a:avLst/>
          </a:prstGeom>
        </p:spPr>
        <p:txBody>
          <a:bodyPr anchorCtr="0" anchor="t" bIns="91425" lIns="91425" rIns="91425" wrap="square" tIns="91425">
            <a:noAutofit/>
          </a:bodyPr>
          <a:lstStyle/>
          <a:p>
            <a:pPr lvl="0" rtl="0" algn="just">
              <a:spcBef>
                <a:spcPts val="0"/>
              </a:spcBef>
              <a:spcAft>
                <a:spcPts val="0"/>
              </a:spcAft>
              <a:buNone/>
            </a:pPr>
            <a:r>
              <a:rPr lang="en" sz="1400">
                <a:solidFill>
                  <a:srgbClr val="000088"/>
                </a:solidFill>
                <a:latin typeface="Consolas"/>
                <a:ea typeface="Consolas"/>
                <a:cs typeface="Consolas"/>
                <a:sym typeface="Consolas"/>
              </a:rPr>
              <a:t>def</a:t>
            </a:r>
            <a:r>
              <a:rPr lang="en" sz="1400">
                <a:solidFill>
                  <a:srgbClr val="000000"/>
                </a:solidFill>
                <a:latin typeface="Consolas"/>
                <a:ea typeface="Consolas"/>
                <a:cs typeface="Consolas"/>
                <a:sym typeface="Consolas"/>
              </a:rPr>
              <a:t> loopGraphOntology</a:t>
            </a:r>
            <a:r>
              <a:rPr lang="en" sz="1400">
                <a:solidFill>
                  <a:srgbClr val="666600"/>
                </a:solidFill>
                <a:latin typeface="Consolas"/>
                <a:ea typeface="Consolas"/>
                <a:cs typeface="Consolas"/>
                <a:sym typeface="Consolas"/>
              </a:rPr>
              <a:t>(</a:t>
            </a:r>
            <a:r>
              <a:rPr lang="en" sz="1400">
                <a:solidFill>
                  <a:srgbClr val="660066"/>
                </a:solidFill>
                <a:latin typeface="Consolas"/>
                <a:ea typeface="Consolas"/>
                <a:cs typeface="Consolas"/>
                <a:sym typeface="Consolas"/>
              </a:rPr>
              <a:t>Graph</a:t>
            </a:r>
            <a:r>
              <a:rPr lang="en" sz="1400">
                <a:solidFill>
                  <a:srgbClr val="000000"/>
                </a:solidFill>
                <a:latin typeface="Consolas"/>
                <a:ea typeface="Consolas"/>
                <a:cs typeface="Consolas"/>
                <a:sym typeface="Consolas"/>
              </a:rPr>
              <a:t> G, conditions</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Our RDF rdfsemantic</a:t>
            </a:r>
          </a:p>
          <a:p>
            <a:pPr lvl="0" rtl="0" algn="just">
              <a:spcBef>
                <a:spcPts val="0"/>
              </a:spcBef>
              <a:spcAft>
                <a:spcPts val="0"/>
              </a:spcAft>
              <a:buNone/>
            </a:pPr>
            <a:r>
              <a:rPr lang="en" sz="1400">
                <a:solidFill>
                  <a:srgbClr val="000000"/>
                </a:solidFill>
                <a:latin typeface="Consolas"/>
                <a:ea typeface="Consolas"/>
                <a:cs typeface="Consolas"/>
                <a:sym typeface="Consolas"/>
              </a:rPr>
              <a:t>    rdfsemantic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new</a:t>
            </a: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RDFSemantic</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all nodes </a:t>
            </a:r>
            <a:r>
              <a:rPr lang="en" sz="1400">
                <a:solidFill>
                  <a:srgbClr val="000088"/>
                </a:solidFill>
                <a:latin typeface="Consolas"/>
                <a:ea typeface="Consolas"/>
                <a:cs typeface="Consolas"/>
                <a:sym typeface="Consolas"/>
              </a:rPr>
              <a:t>in</a:t>
            </a:r>
            <a:r>
              <a:rPr lang="en" sz="1400">
                <a:solidFill>
                  <a:srgbClr val="000000"/>
                </a:solidFill>
                <a:latin typeface="Consolas"/>
                <a:ea typeface="Consolas"/>
                <a:cs typeface="Consolas"/>
                <a:sym typeface="Consolas"/>
              </a:rPr>
              <a:t> G</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getNodes</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000088"/>
                </a:solidFill>
                <a:latin typeface="Consolas"/>
                <a:ea typeface="Consolas"/>
                <a:cs typeface="Consolas"/>
                <a:sym typeface="Consolas"/>
              </a:rPr>
              <a:t>for</a:t>
            </a:r>
            <a:r>
              <a:rPr lang="en" sz="1400">
                <a:solidFill>
                  <a:srgbClr val="000000"/>
                </a:solidFill>
                <a:latin typeface="Consolas"/>
                <a:ea typeface="Consolas"/>
                <a:cs typeface="Consolas"/>
                <a:sym typeface="Consolas"/>
              </a:rPr>
              <a:t> all document D inNodes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getDocumentsType</a:t>
            </a:r>
            <a:r>
              <a:rPr lang="en" sz="1400">
                <a:solidFill>
                  <a:srgbClr val="666600"/>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Take relevant data</a:t>
            </a:r>
          </a:p>
          <a:p>
            <a:pPr lvl="0" rtl="0" algn="just">
              <a:spcBef>
                <a:spcPts val="0"/>
              </a:spcBef>
              <a:spcAft>
                <a:spcPts val="0"/>
              </a:spcAft>
              <a:buNone/>
            </a:pPr>
            <a:r>
              <a:rPr lang="en" sz="1400">
                <a:solidFill>
                  <a:srgbClr val="000000"/>
                </a:solidFill>
                <a:latin typeface="Consolas"/>
                <a:ea typeface="Consolas"/>
                <a:cs typeface="Consolas"/>
                <a:sym typeface="Consolas"/>
              </a:rPr>
              <a:t>         relevantData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keepRelevant</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 conditions</a:t>
            </a:r>
            <a:r>
              <a:rPr lang="en" sz="1400">
                <a:solidFill>
                  <a:srgbClr val="6666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 if we found that it matches condition</a:t>
            </a:r>
          </a:p>
          <a:p>
            <a:pPr lvl="0" rtl="0" algn="just">
              <a:spcBef>
                <a:spcPts val="0"/>
              </a:spcBef>
              <a:spcAft>
                <a:spcPts val="0"/>
              </a:spcAft>
              <a:buNone/>
            </a:pPr>
            <a:r>
              <a:rPr lang="en" sz="1400">
                <a:solidFill>
                  <a:srgbClr val="000000"/>
                </a:solidFill>
                <a:latin typeface="Consolas"/>
                <a:ea typeface="Consolas"/>
                <a:cs typeface="Consolas"/>
                <a:sym typeface="Consolas"/>
              </a:rPr>
              <a:t>         if(relevantData != null):</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880000"/>
                </a:solidFill>
                <a:latin typeface="Consolas"/>
                <a:ea typeface="Consolas"/>
                <a:cs typeface="Consolas"/>
                <a:sym typeface="Consolas"/>
              </a:rPr>
              <a:t># find key words related to this</a:t>
            </a:r>
          </a:p>
          <a:p>
            <a:pPr indent="457200" lvl="0" marL="457200" rtl="0" algn="just">
              <a:spcBef>
                <a:spcPts val="0"/>
              </a:spcBef>
              <a:spcAft>
                <a:spcPts val="0"/>
              </a:spcAft>
              <a:buNone/>
            </a:pPr>
            <a:r>
              <a:rPr lang="en" sz="1400">
                <a:solidFill>
                  <a:srgbClr val="000000"/>
                </a:solidFill>
                <a:latin typeface="Consolas"/>
                <a:ea typeface="Consolas"/>
                <a:cs typeface="Consolas"/>
                <a:sym typeface="Consolas"/>
              </a:rPr>
              <a:t>kw </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 buildKeyWords</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D)</a:t>
            </a:r>
          </a:p>
          <a:p>
            <a:pPr indent="457200" lvl="0" marL="457200" rtl="0" algn="just">
              <a:spcBef>
                <a:spcPts val="0"/>
              </a:spcBef>
              <a:spcAft>
                <a:spcPts val="0"/>
              </a:spcAft>
              <a:buNone/>
            </a:pPr>
            <a:r>
              <a:rPr lang="en" sz="1400">
                <a:solidFill>
                  <a:srgbClr val="660066"/>
                </a:solidFill>
                <a:latin typeface="Consolas"/>
                <a:ea typeface="Consolas"/>
                <a:cs typeface="Consolas"/>
                <a:sym typeface="Consolas"/>
              </a:rPr>
              <a:t># store RDF</a:t>
            </a:r>
          </a:p>
          <a:p>
            <a:pPr lvl="0" rtl="0" algn="just">
              <a:spcBef>
                <a:spcPts val="0"/>
              </a:spcBef>
              <a:spcAft>
                <a:spcPts val="0"/>
              </a:spcAft>
              <a:buNone/>
            </a:pPr>
            <a:r>
              <a:rPr lang="en" sz="1400">
                <a:solidFill>
                  <a:srgbClr val="660066"/>
                </a:solidFill>
                <a:latin typeface="Consolas"/>
                <a:ea typeface="Consolas"/>
                <a:cs typeface="Consolas"/>
                <a:sym typeface="Consolas"/>
              </a:rPr>
              <a:t>		</a:t>
            </a:r>
            <a:r>
              <a:rPr lang="en" sz="1400">
                <a:solidFill>
                  <a:srgbClr val="000000"/>
                </a:solidFill>
                <a:latin typeface="Consolas"/>
                <a:ea typeface="Consolas"/>
                <a:cs typeface="Consolas"/>
                <a:sym typeface="Consolas"/>
              </a:rPr>
              <a:t>rdfsemantic</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pushRDFNode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kw</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relevantData</a:t>
            </a:r>
            <a:r>
              <a:rPr lang="en" sz="1400">
                <a:solidFill>
                  <a:srgbClr val="660066"/>
                </a:solidFill>
                <a:latin typeface="Consolas"/>
                <a:ea typeface="Consolas"/>
                <a:cs typeface="Consolas"/>
                <a:sym typeface="Consolas"/>
              </a:rPr>
              <a:t>)</a:t>
            </a:r>
          </a:p>
          <a:p>
            <a:pPr lvl="0" rtl="0" algn="just">
              <a:spcBef>
                <a:spcPts val="0"/>
              </a:spcBef>
              <a:spcAft>
                <a:spcPts val="0"/>
              </a:spcAft>
              <a:buNone/>
            </a:pPr>
            <a:r>
              <a:rPr lang="en" sz="1400">
                <a:solidFill>
                  <a:srgbClr val="000000"/>
                </a:solidFill>
                <a:latin typeface="Consolas"/>
                <a:ea typeface="Consolas"/>
                <a:cs typeface="Consolas"/>
                <a:sym typeface="Consolas"/>
              </a:rPr>
              <a:t>      </a:t>
            </a:r>
          </a:p>
          <a:p>
            <a:pPr lvl="0" rtl="0" algn="just">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60066"/>
                </a:solidFill>
                <a:latin typeface="Consolas"/>
                <a:ea typeface="Consolas"/>
                <a:cs typeface="Consolas"/>
                <a:sym typeface="Consolas"/>
              </a:rPr>
              <a:t>Store</a:t>
            </a:r>
            <a:r>
              <a:rPr lang="en" sz="1400">
                <a:solidFill>
                  <a:srgbClr val="666600"/>
                </a:solidFill>
                <a:latin typeface="Consolas"/>
                <a:ea typeface="Consolas"/>
                <a:cs typeface="Consolas"/>
                <a:sym typeface="Consolas"/>
              </a:rPr>
              <a:t>(</a:t>
            </a:r>
            <a:r>
              <a:rPr lang="en" sz="1400">
                <a:solidFill>
                  <a:srgbClr val="000000"/>
                </a:solidFill>
                <a:latin typeface="Consolas"/>
                <a:ea typeface="Consolas"/>
                <a:cs typeface="Consolas"/>
                <a:sym typeface="Consolas"/>
              </a:rPr>
              <a:t>rdfsemantic)</a:t>
            </a:r>
          </a:p>
          <a:p>
            <a:pPr lvl="0" rtl="0" algn="just">
              <a:spcBef>
                <a:spcPts val="0"/>
              </a:spcBef>
              <a:spcAft>
                <a:spcPts val="0"/>
              </a:spcAft>
              <a:buNone/>
            </a:pPr>
            <a:r>
              <a:rPr lang="en" sz="1400">
                <a:solidFill>
                  <a:srgbClr val="660066"/>
                </a:solidFill>
                <a:latin typeface="Consolas"/>
                <a:ea typeface="Consolas"/>
                <a:cs typeface="Consolas"/>
                <a:sym typeface="Consolas"/>
              </a:rPr>
              <a:t>End</a:t>
            </a:r>
          </a:p>
          <a:p>
            <a:pPr lvl="0">
              <a:spcBef>
                <a:spcPts val="0"/>
              </a:spcBef>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Results</a:t>
            </a:r>
          </a:p>
        </p:txBody>
      </p:sp>
      <p:sp>
        <p:nvSpPr>
          <p:cNvPr id="199" name="Shape 199"/>
          <p:cNvSpPr txBox="1"/>
          <p:nvPr>
            <p:ph idx="1" type="body"/>
          </p:nvPr>
        </p:nvSpPr>
        <p:spPr>
          <a:xfrm>
            <a:off x="311700" y="1865427"/>
            <a:ext cx="8520600" cy="3411000"/>
          </a:xfrm>
          <a:prstGeom prst="rect">
            <a:avLst/>
          </a:prstGeom>
        </p:spPr>
        <p:txBody>
          <a:bodyPr anchorCtr="0" anchor="t" bIns="91425" lIns="91425" rIns="91425" wrap="square" tIns="91425">
            <a:noAutofit/>
          </a:bodyPr>
          <a:lstStyle/>
          <a:p>
            <a:pPr indent="-342900" lvl="0" marL="457200" rtl="0" algn="just">
              <a:spcBef>
                <a:spcPts val="0"/>
              </a:spcBef>
              <a:spcAft>
                <a:spcPts val="0"/>
              </a:spcAft>
              <a:buClr>
                <a:srgbClr val="000000"/>
              </a:buClr>
              <a:buSzPct val="100000"/>
              <a:buFont typeface="Arial"/>
              <a:buChar char="●"/>
            </a:pPr>
            <a:r>
              <a:rPr b="1" lang="en">
                <a:solidFill>
                  <a:srgbClr val="000000"/>
                </a:solidFill>
                <a:highlight>
                  <a:srgbClr val="FFFFFF"/>
                </a:highlight>
                <a:latin typeface="Arial"/>
                <a:ea typeface="Arial"/>
                <a:cs typeface="Arial"/>
                <a:sym typeface="Arial"/>
                <a:hlinkClick r:id="rId3"/>
              </a:rPr>
              <a:t>Akihiko Takahashi</a:t>
            </a:r>
            <a:r>
              <a:rPr b="1" lang="en">
                <a:solidFill>
                  <a:srgbClr val="000000"/>
                </a:solidFill>
                <a:highlight>
                  <a:srgbClr val="FFFFFF"/>
                </a:highlight>
                <a:latin typeface="Arial"/>
                <a:ea typeface="Arial"/>
                <a:cs typeface="Arial"/>
                <a:sym typeface="Arial"/>
              </a:rPr>
              <a:t>,</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4"/>
              </a:rPr>
              <a:t>Masatoshi Ishikawa</a:t>
            </a:r>
            <a:r>
              <a:rPr lang="en">
                <a:solidFill>
                  <a:srgbClr val="000000"/>
                </a:solidFill>
                <a:highlight>
                  <a:srgbClr val="FFFFFF"/>
                </a:highlight>
                <a:latin typeface="Arial"/>
                <a:ea typeface="Arial"/>
                <a:cs typeface="Arial"/>
                <a:sym typeface="Arial"/>
              </a:rPr>
              <a:t>:</a:t>
            </a:r>
          </a:p>
          <a:p>
            <a:pPr lvl="0" rtl="0" algn="just">
              <a:spcBef>
                <a:spcPts val="0"/>
              </a:spcBef>
              <a:spcAft>
                <a:spcPts val="0"/>
              </a:spcAft>
              <a:buNone/>
            </a:pPr>
            <a:r>
              <a:rPr lang="en">
                <a:solidFill>
                  <a:srgbClr val="000000"/>
                </a:solidFill>
                <a:highlight>
                  <a:srgbClr val="FFFFFF"/>
                </a:highlight>
                <a:latin typeface="Arial"/>
                <a:ea typeface="Arial"/>
                <a:cs typeface="Arial"/>
                <a:sym typeface="Arial"/>
              </a:rPr>
              <a:t>Signal processing architecture with bidimensional network topology for flexible sensor </a:t>
            </a:r>
            <a:r>
              <a:rPr b="1" lang="en">
                <a:solidFill>
                  <a:srgbClr val="000000"/>
                </a:solidFill>
                <a:highlight>
                  <a:srgbClr val="FFFFFF"/>
                </a:highlight>
                <a:latin typeface="Arial"/>
                <a:ea typeface="Arial"/>
                <a:cs typeface="Arial"/>
                <a:sym typeface="Arial"/>
              </a:rPr>
              <a:t>data integration</a:t>
            </a:r>
            <a:r>
              <a:rPr lang="en">
                <a:solidFill>
                  <a:srgbClr val="000000"/>
                </a:solidFill>
                <a:highlight>
                  <a:srgbClr val="FFFFFF"/>
                </a:highlight>
                <a:latin typeface="Arial"/>
                <a:ea typeface="Arial"/>
                <a:cs typeface="Arial"/>
                <a:sym typeface="Arial"/>
              </a:rPr>
              <a:t> system. </a:t>
            </a:r>
            <a:r>
              <a:rPr lang="en">
                <a:solidFill>
                  <a:srgbClr val="000000"/>
                </a:solidFill>
                <a:highlight>
                  <a:srgbClr val="FFFFFF"/>
                </a:highlight>
                <a:latin typeface="Arial"/>
                <a:ea typeface="Arial"/>
                <a:cs typeface="Arial"/>
                <a:sym typeface="Arial"/>
                <a:hlinkClick r:id="rId5"/>
              </a:rPr>
              <a:t>IROS </a:t>
            </a:r>
            <a:r>
              <a:rPr b="1" lang="en">
                <a:solidFill>
                  <a:srgbClr val="000000"/>
                </a:solidFill>
                <a:highlight>
                  <a:srgbClr val="FFFFFF"/>
                </a:highlight>
                <a:latin typeface="Arial"/>
                <a:ea typeface="Arial"/>
                <a:cs typeface="Arial"/>
                <a:sym typeface="Arial"/>
                <a:hlinkClick r:id="rId6"/>
              </a:rPr>
              <a:t>1993</a:t>
            </a:r>
            <a:r>
              <a:rPr lang="en">
                <a:solidFill>
                  <a:srgbClr val="000000"/>
                </a:solidFill>
                <a:highlight>
                  <a:srgbClr val="FFFFFF"/>
                </a:highlight>
                <a:latin typeface="Arial"/>
                <a:ea typeface="Arial"/>
                <a:cs typeface="Arial"/>
                <a:sym typeface="Arial"/>
              </a:rPr>
              <a:t>: 407-413, </a:t>
            </a:r>
            <a:r>
              <a:rPr lang="en">
                <a:solidFill>
                  <a:srgbClr val="333333"/>
                </a:solidFill>
                <a:highlight>
                  <a:srgbClr val="FFFFFF"/>
                </a:highlight>
                <a:latin typeface="Arial"/>
                <a:ea typeface="Arial"/>
                <a:cs typeface="Arial"/>
                <a:sym typeface="Arial"/>
              </a:rPr>
              <a:t>Nat. Inst. of Biosci. &amp; Human-technol., Tsukuba City, </a:t>
            </a:r>
            <a:r>
              <a:rPr b="1" lang="en">
                <a:solidFill>
                  <a:srgbClr val="333333"/>
                </a:solidFill>
                <a:highlight>
                  <a:srgbClr val="FFFFFF"/>
                </a:highlight>
                <a:latin typeface="Arial"/>
                <a:ea typeface="Arial"/>
                <a:cs typeface="Arial"/>
                <a:sym typeface="Arial"/>
              </a:rPr>
              <a:t>Japan</a:t>
            </a:r>
          </a:p>
          <a:p>
            <a:pPr lvl="0" rtl="0" algn="just">
              <a:spcBef>
                <a:spcPts val="0"/>
              </a:spcBef>
              <a:spcAft>
                <a:spcPts val="0"/>
              </a:spcAft>
              <a:buNone/>
            </a:pPr>
            <a:r>
              <a:t/>
            </a:r>
            <a:endParaRPr>
              <a:solidFill>
                <a:srgbClr val="505B62"/>
              </a:solidFill>
              <a:highlight>
                <a:srgbClr val="FFFFFF"/>
              </a:highlight>
              <a:latin typeface="Arial"/>
              <a:ea typeface="Arial"/>
              <a:cs typeface="Arial"/>
              <a:sym typeface="Arial"/>
            </a:endParaRPr>
          </a:p>
          <a:p>
            <a:pPr indent="-342900" lvl="0" marL="457200" rtl="0" algn="just">
              <a:spcBef>
                <a:spcPts val="0"/>
              </a:spcBef>
              <a:spcAft>
                <a:spcPts val="0"/>
              </a:spcAft>
              <a:buClr>
                <a:srgbClr val="000000"/>
              </a:buClr>
              <a:buSzPct val="100000"/>
              <a:buFont typeface="Arial"/>
              <a:buChar char="●"/>
            </a:pPr>
            <a:r>
              <a:rPr b="1" lang="en">
                <a:solidFill>
                  <a:srgbClr val="000000"/>
                </a:solidFill>
                <a:highlight>
                  <a:srgbClr val="FFFFFF"/>
                </a:highlight>
                <a:latin typeface="Arial"/>
                <a:ea typeface="Arial"/>
                <a:cs typeface="Arial"/>
                <a:sym typeface="Arial"/>
                <a:hlinkClick r:id="rId7"/>
              </a:rPr>
              <a:t>Atsuyuki Morishima</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8"/>
              </a:rPr>
              <a:t>Hiroyuki Kitagawa</a:t>
            </a:r>
            <a:r>
              <a:rPr lang="en">
                <a:solidFill>
                  <a:srgbClr val="000000"/>
                </a:solidFill>
                <a:highlight>
                  <a:srgbClr val="FFFFFF"/>
                </a:highlight>
                <a:latin typeface="Arial"/>
                <a:ea typeface="Arial"/>
                <a:cs typeface="Arial"/>
                <a:sym typeface="Arial"/>
              </a:rPr>
              <a:t>:</a:t>
            </a:r>
          </a:p>
          <a:p>
            <a:pPr lvl="0" rtl="0" algn="just">
              <a:spcBef>
                <a:spcPts val="0"/>
              </a:spcBef>
              <a:spcAft>
                <a:spcPts val="0"/>
              </a:spcAft>
              <a:buNone/>
            </a:pPr>
            <a:r>
              <a:rPr lang="en">
                <a:solidFill>
                  <a:srgbClr val="000000"/>
                </a:solidFill>
                <a:highlight>
                  <a:srgbClr val="FFFFFF"/>
                </a:highlight>
                <a:latin typeface="Arial"/>
                <a:ea typeface="Arial"/>
                <a:cs typeface="Arial"/>
                <a:sym typeface="Arial"/>
              </a:rPr>
              <a:t>InfoWeaver: Dynamic and Tailor-made </a:t>
            </a:r>
            <a:r>
              <a:rPr b="1" lang="en">
                <a:solidFill>
                  <a:srgbClr val="000000"/>
                </a:solidFill>
                <a:highlight>
                  <a:srgbClr val="FFFFFF"/>
                </a:highlight>
                <a:latin typeface="Arial"/>
                <a:ea typeface="Arial"/>
                <a:cs typeface="Arial"/>
                <a:sym typeface="Arial"/>
              </a:rPr>
              <a:t>Integration</a:t>
            </a:r>
            <a:r>
              <a:rPr lang="en">
                <a:solidFill>
                  <a:srgbClr val="000000"/>
                </a:solidFill>
                <a:highlight>
                  <a:srgbClr val="FFFFFF"/>
                </a:highlight>
                <a:latin typeface="Arial"/>
                <a:ea typeface="Arial"/>
                <a:cs typeface="Arial"/>
                <a:sym typeface="Arial"/>
              </a:rPr>
              <a:t> of Structured Documents, Web, and </a:t>
            </a:r>
            <a:r>
              <a:rPr b="1" lang="en">
                <a:solidFill>
                  <a:srgbClr val="000000"/>
                </a:solidFill>
                <a:highlight>
                  <a:srgbClr val="FFFFFF"/>
                </a:highlight>
                <a:latin typeface="Arial"/>
                <a:ea typeface="Arial"/>
                <a:cs typeface="Arial"/>
                <a:sym typeface="Arial"/>
              </a:rPr>
              <a:t>Databases</a:t>
            </a:r>
            <a:r>
              <a:rPr lang="en">
                <a:solidFill>
                  <a:srgbClr val="000000"/>
                </a:solidFill>
                <a:highlight>
                  <a:srgbClr val="FFFFFF"/>
                </a:highlight>
                <a:latin typeface="Arial"/>
                <a:ea typeface="Arial"/>
                <a:cs typeface="Arial"/>
                <a:sym typeface="Arial"/>
              </a:rPr>
              <a:t>. </a:t>
            </a:r>
            <a:r>
              <a:rPr lang="en">
                <a:solidFill>
                  <a:srgbClr val="000000"/>
                </a:solidFill>
                <a:highlight>
                  <a:srgbClr val="FFFFFF"/>
                </a:highlight>
                <a:latin typeface="Arial"/>
                <a:ea typeface="Arial"/>
                <a:cs typeface="Arial"/>
                <a:sym typeface="Arial"/>
                <a:hlinkClick r:id="rId9"/>
              </a:rPr>
              <a:t>ACM DL </a:t>
            </a:r>
            <a:r>
              <a:rPr b="1" lang="en">
                <a:solidFill>
                  <a:srgbClr val="000000"/>
                </a:solidFill>
                <a:highlight>
                  <a:srgbClr val="FFFFFF"/>
                </a:highlight>
                <a:latin typeface="Arial"/>
                <a:ea typeface="Arial"/>
                <a:cs typeface="Arial"/>
                <a:sym typeface="Arial"/>
                <a:hlinkClick r:id="rId10"/>
              </a:rPr>
              <a:t>1999</a:t>
            </a:r>
            <a:r>
              <a:rPr lang="en">
                <a:solidFill>
                  <a:srgbClr val="000000"/>
                </a:solidFill>
                <a:highlight>
                  <a:srgbClr val="FFFFFF"/>
                </a:highlight>
                <a:latin typeface="Arial"/>
                <a:ea typeface="Arial"/>
                <a:cs typeface="Arial"/>
                <a:sym typeface="Arial"/>
              </a:rPr>
              <a:t>: 235-236, Institute of Information Sciences and Electronics, University of Tsukuba, Tennohdai, Tsukuba, Ibaraki 305-8573, </a:t>
            </a:r>
            <a:r>
              <a:rPr b="1" lang="en">
                <a:solidFill>
                  <a:srgbClr val="000000"/>
                </a:solidFill>
                <a:highlight>
                  <a:srgbClr val="FFFFFF"/>
                </a:highlight>
                <a:latin typeface="Arial"/>
                <a:ea typeface="Arial"/>
                <a:cs typeface="Arial"/>
                <a:sym typeface="Arial"/>
              </a:rPr>
              <a:t>Japan</a:t>
            </a:r>
          </a:p>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Shape 204"/>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Conclusion</a:t>
            </a:r>
          </a:p>
        </p:txBody>
      </p:sp>
      <p:graphicFrame>
        <p:nvGraphicFramePr>
          <p:cNvPr id="205" name="Shape 205"/>
          <p:cNvGraphicFramePr/>
          <p:nvPr/>
        </p:nvGraphicFramePr>
        <p:xfrm>
          <a:off x="370225" y="1161033"/>
          <a:ext cx="3000000" cy="3000000"/>
        </p:xfrm>
        <a:graphic>
          <a:graphicData uri="http://schemas.openxmlformats.org/drawingml/2006/table">
            <a:tbl>
              <a:tblPr>
                <a:noFill/>
                <a:tableStyleId>{15489D62-59D4-4B04-8ACF-F610E18353C3}</a:tableStyleId>
              </a:tblPr>
              <a:tblGrid>
                <a:gridCol w="4171700"/>
                <a:gridCol w="4290375"/>
              </a:tblGrid>
              <a:tr h="1276150">
                <a:tc>
                  <a:txBody>
                    <a:bodyPr>
                      <a:noAutofit/>
                    </a:bodyPr>
                    <a:lstStyle/>
                    <a:p>
                      <a:pPr lvl="0" rtl="0">
                        <a:lnSpc>
                          <a:spcPct val="115000"/>
                        </a:lnSpc>
                        <a:spcBef>
                          <a:spcPts val="0"/>
                        </a:spcBef>
                        <a:spcAft>
                          <a:spcPts val="2100"/>
                        </a:spcAft>
                        <a:buNone/>
                      </a:pPr>
                      <a:r>
                        <a:rPr lang="en" sz="3200">
                          <a:latin typeface="Arial Black"/>
                          <a:ea typeface="Arial Black"/>
                          <a:cs typeface="Arial Black"/>
                          <a:sym typeface="Arial Black"/>
                        </a:rPr>
                        <a:t>Web Scraping</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nSpc>
                          <a:spcPct val="115000"/>
                        </a:lnSpc>
                        <a:spcBef>
                          <a:spcPts val="0"/>
                        </a:spcBef>
                        <a:spcAft>
                          <a:spcPts val="2100"/>
                        </a:spcAft>
                        <a:buNone/>
                      </a:pPr>
                      <a:r>
                        <a:rPr lang="en" sz="3200">
                          <a:latin typeface="Arial Black"/>
                          <a:ea typeface="Arial Black"/>
                          <a:cs typeface="Arial Black"/>
                          <a:sym typeface="Arial Black"/>
                        </a:rPr>
                        <a:t>Semantic Approaches</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r h="1701825">
                <a:tc>
                  <a:txBody>
                    <a:bodyPr>
                      <a:noAutofit/>
                    </a:bodyPr>
                    <a:lstStyle/>
                    <a:p>
                      <a:pPr lvl="0" rtl="0" algn="just">
                        <a:lnSpc>
                          <a:spcPct val="115000"/>
                        </a:lnSpc>
                        <a:spcBef>
                          <a:spcPts val="0"/>
                        </a:spcBef>
                        <a:buNone/>
                      </a:pPr>
                      <a:r>
                        <a:rPr lang="en" sz="2400"/>
                        <a:t>Hard to implement (Need unique approaches for every web site)</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gn="just">
                        <a:lnSpc>
                          <a:spcPct val="115000"/>
                        </a:lnSpc>
                        <a:spcBef>
                          <a:spcPts val="0"/>
                        </a:spcBef>
                        <a:buNone/>
                      </a:pPr>
                      <a:r>
                        <a:rPr lang="en" sz="2400"/>
                        <a:t>Easier  to implement</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r h="2133100">
                <a:tc>
                  <a:txBody>
                    <a:bodyPr>
                      <a:noAutofit/>
                    </a:bodyPr>
                    <a:lstStyle/>
                    <a:p>
                      <a:pPr lvl="0" rtl="0" algn="just">
                        <a:lnSpc>
                          <a:spcPct val="115000"/>
                        </a:lnSpc>
                        <a:spcBef>
                          <a:spcPts val="0"/>
                        </a:spcBef>
                        <a:buNone/>
                      </a:pPr>
                      <a:r>
                        <a:rPr lang="en" sz="2400"/>
                        <a:t>Could be Scalable (with SAX)</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c>
                  <a:txBody>
                    <a:bodyPr>
                      <a:noAutofit/>
                    </a:bodyPr>
                    <a:lstStyle/>
                    <a:p>
                      <a:pPr lvl="0" rtl="0">
                        <a:lnSpc>
                          <a:spcPct val="115000"/>
                        </a:lnSpc>
                        <a:spcBef>
                          <a:spcPts val="0"/>
                        </a:spcBef>
                        <a:spcAft>
                          <a:spcPts val="2100"/>
                        </a:spcAft>
                        <a:buNone/>
                      </a:pPr>
                      <a:r>
                        <a:rPr lang="en" sz="2400"/>
                        <a:t>There might be some memory problems.</a:t>
                      </a:r>
                    </a:p>
                    <a:p>
                      <a:pPr lvl="0" rtl="0">
                        <a:lnSpc>
                          <a:spcPct val="115000"/>
                        </a:lnSpc>
                        <a:spcBef>
                          <a:spcPts val="0"/>
                        </a:spcBef>
                        <a:spcAft>
                          <a:spcPts val="2100"/>
                        </a:spcAft>
                        <a:buNone/>
                      </a:pPr>
                      <a:r>
                        <a:rPr lang="en" sz="2400">
                          <a:solidFill>
                            <a:srgbClr val="000088"/>
                          </a:solidFill>
                        </a:rPr>
                        <a:t>for</a:t>
                      </a:r>
                      <a:r>
                        <a:rPr lang="en" sz="2400"/>
                        <a:t> all nodes </a:t>
                      </a:r>
                      <a:r>
                        <a:rPr lang="en" sz="2400">
                          <a:solidFill>
                            <a:srgbClr val="000088"/>
                          </a:solidFill>
                        </a:rPr>
                        <a:t>in</a:t>
                      </a:r>
                      <a:r>
                        <a:rPr lang="en" sz="2400"/>
                        <a:t> G</a:t>
                      </a:r>
                      <a:r>
                        <a:rPr lang="en" sz="2400">
                          <a:solidFill>
                            <a:srgbClr val="666600"/>
                          </a:solidFill>
                        </a:rPr>
                        <a:t>.</a:t>
                      </a:r>
                      <a:r>
                        <a:rPr lang="en" sz="2400"/>
                        <a:t>getNodes</a:t>
                      </a:r>
                      <a:r>
                        <a:rPr lang="en" sz="2400">
                          <a:solidFill>
                            <a:srgbClr val="666600"/>
                          </a:solidFill>
                        </a:rPr>
                        <a:t>()</a:t>
                      </a:r>
                    </a:p>
                  </a:txBody>
                  <a:tcPr marT="121900" marB="121900" marR="91425" marL="91425">
                    <a:lnL cap="flat" cmpd="sng" w="28575">
                      <a:solidFill>
                        <a:schemeClr val="accent3"/>
                      </a:solidFill>
                      <a:prstDash val="dot"/>
                      <a:round/>
                      <a:headEnd len="med" w="med" type="none"/>
                      <a:tailEnd len="med" w="med" type="none"/>
                    </a:lnL>
                    <a:lnR cap="flat" cmpd="sng" w="28575">
                      <a:solidFill>
                        <a:schemeClr val="accent3"/>
                      </a:solidFill>
                      <a:prstDash val="dot"/>
                      <a:round/>
                      <a:headEnd len="med" w="med" type="none"/>
                      <a:tailEnd len="med" w="med" type="none"/>
                    </a:lnR>
                    <a:lnT cap="flat" cmpd="sng" w="28575">
                      <a:solidFill>
                        <a:schemeClr val="accent3"/>
                      </a:solidFill>
                      <a:prstDash val="dot"/>
                      <a:round/>
                      <a:headEnd len="med" w="med" type="none"/>
                      <a:tailEnd len="med" w="med" type="none"/>
                    </a:lnT>
                    <a:lnB cap="flat" cmpd="sng" w="28575">
                      <a:solidFill>
                        <a:schemeClr val="accent3"/>
                      </a:solidFill>
                      <a:prstDash val="dot"/>
                      <a:round/>
                      <a:headEnd len="med" w="med" type="none"/>
                      <a:tailEnd len="med" w="med"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Shape 210"/>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Sources</a:t>
            </a:r>
          </a:p>
        </p:txBody>
      </p:sp>
      <p:sp>
        <p:nvSpPr>
          <p:cNvPr id="211" name="Shape 211"/>
          <p:cNvSpPr txBox="1"/>
          <p:nvPr>
            <p:ph idx="1" type="body"/>
          </p:nvPr>
        </p:nvSpPr>
        <p:spPr>
          <a:xfrm>
            <a:off x="105700" y="1536633"/>
            <a:ext cx="8936400" cy="4555200"/>
          </a:xfrm>
          <a:prstGeom prst="rect">
            <a:avLst/>
          </a:prstGeom>
        </p:spPr>
        <p:txBody>
          <a:bodyPr anchorCtr="0" anchor="t" bIns="91425" lIns="91425" rIns="91425" wrap="square" tIns="91425">
            <a:noAutofit/>
          </a:bodyPr>
          <a:lstStyle/>
          <a:p>
            <a:pPr lvl="0" rtl="0" algn="just">
              <a:spcBef>
                <a:spcPts val="0"/>
              </a:spcBef>
              <a:spcAft>
                <a:spcPts val="0"/>
              </a:spcAft>
              <a:buNone/>
            </a:pPr>
            <a:r>
              <a:rPr lang="en">
                <a:solidFill>
                  <a:srgbClr val="000000"/>
                </a:solidFill>
                <a:latin typeface="Times New Roman"/>
                <a:ea typeface="Times New Roman"/>
                <a:cs typeface="Times New Roman"/>
                <a:sym typeface="Times New Roman"/>
              </a:rPr>
              <a:t>[1] Lectures of teacher Yue Ma, LRI</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[2] CS 499/699 – Logic for Computer Scientists, Pascal Hitzler</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3"/>
              </a:rPr>
              <a:t>http://daselab.cs.wright.edu/teaching/w11/2011-03-10-logic-02.pdf</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[3] RDF graph of DBLP</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4"/>
              </a:rPr>
              <a:t>https://old.datahub.io/dataset/l3s-dblp</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[4] DBLP website</a:t>
            </a:r>
          </a:p>
          <a:p>
            <a:pPr lvl="0" rtl="0" algn="just">
              <a:spcBef>
                <a:spcPts val="0"/>
              </a:spcBef>
              <a:spcAft>
                <a:spcPts val="0"/>
              </a:spcAft>
              <a:buNone/>
            </a:pPr>
            <a:r>
              <a:rPr lang="en" u="sng">
                <a:solidFill>
                  <a:schemeClr val="hlink"/>
                </a:solidFill>
                <a:latin typeface="Times New Roman"/>
                <a:ea typeface="Times New Roman"/>
                <a:cs typeface="Times New Roman"/>
                <a:sym typeface="Times New Roman"/>
                <a:hlinkClick r:id="rId5"/>
              </a:rPr>
              <a:t>http://dblp.org/</a:t>
            </a:r>
          </a:p>
          <a:p>
            <a:pPr lvl="0" rtl="0" algn="just">
              <a:spcBef>
                <a:spcPts val="0"/>
              </a:spcBef>
              <a:spcAft>
                <a:spcPts val="0"/>
              </a:spcAft>
              <a:buNone/>
            </a:pPr>
            <a:r>
              <a:rPr lang="en">
                <a:solidFill>
                  <a:srgbClr val="000000"/>
                </a:solidFill>
                <a:latin typeface="Times New Roman"/>
                <a:ea typeface="Times New Roman"/>
                <a:cs typeface="Times New Roman"/>
                <a:sym typeface="Times New Roman"/>
              </a:rPr>
              <a:t>[5] Demo</a:t>
            </a:r>
          </a:p>
          <a:p>
            <a:pPr lvl="0" rtl="0" algn="just">
              <a:spcBef>
                <a:spcPts val="0"/>
              </a:spcBef>
              <a:spcAft>
                <a:spcPts val="0"/>
              </a:spcAft>
              <a:buNone/>
            </a:pPr>
            <a:r>
              <a:rPr lang="en" u="sng">
                <a:solidFill>
                  <a:srgbClr val="1155CC"/>
                </a:solidFill>
                <a:latin typeface="Times New Roman"/>
                <a:ea typeface="Times New Roman"/>
                <a:cs typeface="Times New Roman"/>
                <a:sym typeface="Times New Roman"/>
                <a:hlinkClick r:id="rId6"/>
              </a:rPr>
              <a:t>http://dblp.l3s.de/d2r/snorql/?describe=http%3A%2F%2Fdblp.l3s.de%2Fd2r%2Fresource%2Fpublications%2Fjournals%2F4or%2FAissi06</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730100" y="701800"/>
            <a:ext cx="5683800" cy="5454300"/>
          </a:xfrm>
          <a:prstGeom prst="rect">
            <a:avLst/>
          </a:prstGeom>
        </p:spPr>
        <p:txBody>
          <a:bodyPr anchorCtr="0" anchor="ctr" bIns="91425" lIns="91425" rIns="91425" wrap="square" tIns="91425">
            <a:noAutofit/>
          </a:bodyPr>
          <a:lstStyle/>
          <a:p>
            <a:pPr lvl="0" algn="ctr">
              <a:spcBef>
                <a:spcPts val="0"/>
              </a:spcBef>
              <a:buNone/>
            </a:pPr>
            <a:r>
              <a:rPr lang="en"/>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Our Task</a:t>
            </a:r>
          </a:p>
        </p:txBody>
      </p:sp>
      <p:sp>
        <p:nvSpPr>
          <p:cNvPr id="66" name="Shape 66"/>
          <p:cNvSpPr txBox="1"/>
          <p:nvPr>
            <p:ph idx="1" type="body"/>
          </p:nvPr>
        </p:nvSpPr>
        <p:spPr>
          <a:xfrm>
            <a:off x="311700" y="2273767"/>
            <a:ext cx="8520600" cy="1410300"/>
          </a:xfrm>
          <a:prstGeom prst="rect">
            <a:avLst/>
          </a:prstGeom>
        </p:spPr>
        <p:txBody>
          <a:bodyPr anchorCtr="0" anchor="t" bIns="91425" lIns="91425" rIns="91425" wrap="square" tIns="91425">
            <a:noAutofit/>
          </a:bodyPr>
          <a:lstStyle/>
          <a:p>
            <a:pPr lvl="0" rtl="0" algn="just">
              <a:spcBef>
                <a:spcPts val="0"/>
              </a:spcBef>
              <a:spcAft>
                <a:spcPts val="0"/>
              </a:spcAft>
              <a:buNone/>
            </a:pPr>
            <a:r>
              <a:rPr b="1" i="1" lang="en" sz="2400">
                <a:solidFill>
                  <a:srgbClr val="000000"/>
                </a:solidFill>
                <a:latin typeface="Arial"/>
                <a:ea typeface="Arial"/>
                <a:cs typeface="Arial"/>
                <a:sym typeface="Arial"/>
              </a:rPr>
              <a:t>“Landmark article on data integration written by a researcher from a Japanese University in the 1990s.”</a:t>
            </a:r>
          </a:p>
        </p:txBody>
      </p:sp>
      <p:pic>
        <p:nvPicPr>
          <p:cNvPr id="67" name="Shape 67"/>
          <p:cNvPicPr preferRelativeResize="0"/>
          <p:nvPr/>
        </p:nvPicPr>
        <p:blipFill>
          <a:blip r:embed="rId3">
            <a:alphaModFix/>
          </a:blip>
          <a:stretch>
            <a:fillRect/>
          </a:stretch>
        </p:blipFill>
        <p:spPr>
          <a:xfrm>
            <a:off x="3913813" y="3947800"/>
            <a:ext cx="2600325" cy="1752600"/>
          </a:xfrm>
          <a:prstGeom prst="rect">
            <a:avLst/>
          </a:prstGeom>
          <a:noFill/>
          <a:ln>
            <a:noFill/>
          </a:ln>
        </p:spPr>
      </p:pic>
      <p:pic>
        <p:nvPicPr>
          <p:cNvPr id="68" name="Shape 68"/>
          <p:cNvPicPr preferRelativeResize="0"/>
          <p:nvPr/>
        </p:nvPicPr>
        <p:blipFill>
          <a:blip r:embed="rId4">
            <a:alphaModFix/>
          </a:blip>
          <a:stretch>
            <a:fillRect/>
          </a:stretch>
        </p:blipFill>
        <p:spPr>
          <a:xfrm>
            <a:off x="2457708" y="4106284"/>
            <a:ext cx="1170525" cy="1514874"/>
          </a:xfrm>
          <a:prstGeom prst="rect">
            <a:avLst/>
          </a:prstGeom>
          <a:noFill/>
          <a:ln>
            <a:noFill/>
          </a:ln>
        </p:spPr>
      </p:pic>
      <p:pic>
        <p:nvPicPr>
          <p:cNvPr id="69" name="Shape 69"/>
          <p:cNvPicPr preferRelativeResize="0"/>
          <p:nvPr/>
        </p:nvPicPr>
        <p:blipFill>
          <a:blip r:embed="rId5">
            <a:alphaModFix/>
          </a:blip>
          <a:stretch>
            <a:fillRect/>
          </a:stretch>
        </p:blipFill>
        <p:spPr>
          <a:xfrm>
            <a:off x="6830426" y="3684083"/>
            <a:ext cx="1453224" cy="2272726"/>
          </a:xfrm>
          <a:prstGeom prst="rect">
            <a:avLst/>
          </a:prstGeom>
          <a:noFill/>
          <a:ln>
            <a:noFill/>
          </a:ln>
        </p:spPr>
      </p:pic>
      <p:pic>
        <p:nvPicPr>
          <p:cNvPr id="70" name="Shape 70"/>
          <p:cNvPicPr preferRelativeResize="0"/>
          <p:nvPr/>
        </p:nvPicPr>
        <p:blipFill>
          <a:blip r:embed="rId6">
            <a:alphaModFix/>
          </a:blip>
          <a:stretch>
            <a:fillRect/>
          </a:stretch>
        </p:blipFill>
        <p:spPr>
          <a:xfrm>
            <a:off x="311692" y="4043923"/>
            <a:ext cx="2139450" cy="1464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t/>
            </a:r>
            <a:endParaRPr/>
          </a:p>
        </p:txBody>
      </p:sp>
      <p:sp>
        <p:nvSpPr>
          <p:cNvPr id="222" name="Shape 222"/>
          <p:cNvSpPr txBox="1"/>
          <p:nvPr>
            <p:ph idx="1" type="body"/>
          </p:nvPr>
        </p:nvSpPr>
        <p:spPr>
          <a:xfrm>
            <a:off x="311700" y="1536633"/>
            <a:ext cx="8520600" cy="4555200"/>
          </a:xfrm>
          <a:prstGeom prst="rect">
            <a:avLst/>
          </a:prstGeom>
        </p:spPr>
        <p:txBody>
          <a:bodyPr anchorCtr="0" anchor="t" bIns="91425" lIns="91425" rIns="91425" wrap="square" tIns="91425">
            <a:noAutofit/>
          </a:bodyPr>
          <a:lstStyle/>
          <a:p>
            <a:pPr lvl="0">
              <a:spcBef>
                <a:spcPts val="0"/>
              </a:spcBef>
              <a:buNone/>
            </a:pPr>
            <a:r>
              <a:t/>
            </a:r>
            <a:endParaRPr/>
          </a:p>
        </p:txBody>
      </p:sp>
      <p:pic>
        <p:nvPicPr>
          <p:cNvPr id="223" name="Shape 223"/>
          <p:cNvPicPr preferRelativeResize="0"/>
          <p:nvPr/>
        </p:nvPicPr>
        <p:blipFill>
          <a:blip r:embed="rId3">
            <a:alphaModFix/>
          </a:blip>
          <a:stretch>
            <a:fillRect/>
          </a:stretch>
        </p:blipFill>
        <p:spPr>
          <a:xfrm>
            <a:off x="0" y="-18761"/>
            <a:ext cx="9144000" cy="4866841"/>
          </a:xfrm>
          <a:prstGeom prst="rect">
            <a:avLst/>
          </a:prstGeom>
          <a:noFill/>
          <a:ln>
            <a:noFill/>
          </a:ln>
        </p:spPr>
      </p:pic>
      <p:sp>
        <p:nvSpPr>
          <p:cNvPr id="224" name="Shape 224"/>
          <p:cNvSpPr txBox="1"/>
          <p:nvPr/>
        </p:nvSpPr>
        <p:spPr>
          <a:xfrm>
            <a:off x="0" y="5026050"/>
            <a:ext cx="9144000" cy="1536600"/>
          </a:xfrm>
          <a:prstGeom prst="rect">
            <a:avLst/>
          </a:prstGeom>
          <a:noFill/>
          <a:ln>
            <a:noFill/>
          </a:ln>
        </p:spPr>
        <p:txBody>
          <a:bodyPr anchorCtr="0" anchor="ctr" bIns="91425" lIns="91425" rIns="91425" wrap="square" tIns="91425">
            <a:noAutofit/>
          </a:bodyPr>
          <a:lstStyle/>
          <a:p>
            <a:pPr lvl="0" rtl="0" algn="just">
              <a:lnSpc>
                <a:spcPct val="115000"/>
              </a:lnSpc>
              <a:spcBef>
                <a:spcPts val="0"/>
              </a:spcBef>
              <a:buNone/>
            </a:pPr>
            <a:r>
              <a:rPr lang="en" sz="1800" u="sng">
                <a:solidFill>
                  <a:srgbClr val="1155CC"/>
                </a:solidFill>
                <a:latin typeface="Times New Roman"/>
                <a:ea typeface="Times New Roman"/>
                <a:cs typeface="Times New Roman"/>
                <a:sym typeface="Times New Roman"/>
                <a:hlinkClick r:id="rId4"/>
              </a:rPr>
              <a:t>http://dblp.l3s.de/d2r/snorql/?describe=http%3A%2F%2Fdblp.l3s.de%2Fd2r%2Fresource%2Fpublications%2Fjournals%2F4or%2FAissi06</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First Try</a:t>
            </a:r>
          </a:p>
        </p:txBody>
      </p:sp>
      <p:pic>
        <p:nvPicPr>
          <p:cNvPr id="76" name="Shape 76"/>
          <p:cNvPicPr preferRelativeResize="0"/>
          <p:nvPr/>
        </p:nvPicPr>
        <p:blipFill rotWithShape="1">
          <a:blip r:embed="rId3">
            <a:alphaModFix/>
          </a:blip>
          <a:srcRect b="35662" l="4135" r="32729" t="13630"/>
          <a:stretch/>
        </p:blipFill>
        <p:spPr>
          <a:xfrm>
            <a:off x="0" y="1598975"/>
            <a:ext cx="9144000" cy="4133178"/>
          </a:xfrm>
          <a:prstGeom prst="rect">
            <a:avLst/>
          </a:prstGeom>
          <a:noFill/>
          <a:ln>
            <a:noFill/>
          </a:ln>
        </p:spPr>
      </p:pic>
      <p:pic>
        <p:nvPicPr>
          <p:cNvPr id="77" name="Shape 77"/>
          <p:cNvPicPr preferRelativeResize="0"/>
          <p:nvPr/>
        </p:nvPicPr>
        <p:blipFill>
          <a:blip r:embed="rId4">
            <a:alphaModFix/>
          </a:blip>
          <a:stretch>
            <a:fillRect/>
          </a:stretch>
        </p:blipFill>
        <p:spPr>
          <a:xfrm rot="-899997">
            <a:off x="161606" y="3916937"/>
            <a:ext cx="1609688" cy="90704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Shape 82"/>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Analyze Task</a:t>
            </a:r>
          </a:p>
        </p:txBody>
      </p:sp>
      <p:sp>
        <p:nvSpPr>
          <p:cNvPr id="83" name="Shape 83"/>
          <p:cNvSpPr txBox="1"/>
          <p:nvPr/>
        </p:nvSpPr>
        <p:spPr>
          <a:xfrm>
            <a:off x="0" y="5182633"/>
            <a:ext cx="9144000" cy="1174500"/>
          </a:xfrm>
          <a:prstGeom prst="rect">
            <a:avLst/>
          </a:prstGeom>
          <a:noFill/>
          <a:ln>
            <a:noFill/>
          </a:ln>
        </p:spPr>
        <p:txBody>
          <a:bodyPr anchorCtr="0" anchor="ctr" bIns="91425" lIns="91425" rIns="91425" wrap="square" tIns="91425">
            <a:noAutofit/>
          </a:bodyPr>
          <a:lstStyle/>
          <a:p>
            <a:pPr indent="-342900" lvl="0" marL="457200" rtl="0" algn="just">
              <a:lnSpc>
                <a:spcPct val="115000"/>
              </a:lnSpc>
              <a:spcBef>
                <a:spcPts val="0"/>
              </a:spcBef>
              <a:buSzPct val="100000"/>
              <a:buChar char="●"/>
            </a:pPr>
            <a:r>
              <a:rPr lang="en" sz="1800"/>
              <a:t>Several parameters needs to be handled here, that’s why to task is complicated for google.</a:t>
            </a:r>
          </a:p>
        </p:txBody>
      </p:sp>
      <p:pic>
        <p:nvPicPr>
          <p:cNvPr id="84" name="Shape 84"/>
          <p:cNvPicPr preferRelativeResize="0"/>
          <p:nvPr/>
        </p:nvPicPr>
        <p:blipFill>
          <a:blip r:embed="rId3">
            <a:alphaModFix/>
          </a:blip>
          <a:stretch>
            <a:fillRect/>
          </a:stretch>
        </p:blipFill>
        <p:spPr>
          <a:xfrm>
            <a:off x="666560" y="1865667"/>
            <a:ext cx="7810889" cy="2998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Shape 89"/>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How to find the result?</a:t>
            </a:r>
          </a:p>
        </p:txBody>
      </p:sp>
      <p:sp>
        <p:nvSpPr>
          <p:cNvPr id="90" name="Shape 90"/>
          <p:cNvSpPr txBox="1"/>
          <p:nvPr>
            <p:ph idx="1" type="body"/>
          </p:nvPr>
        </p:nvSpPr>
        <p:spPr>
          <a:xfrm>
            <a:off x="1982299" y="5422767"/>
            <a:ext cx="1996500" cy="892500"/>
          </a:xfrm>
          <a:prstGeom prst="rect">
            <a:avLst/>
          </a:prstGeom>
        </p:spPr>
        <p:txBody>
          <a:bodyPr anchorCtr="0" anchor="t" bIns="91425" lIns="91425" rIns="91425" wrap="square" tIns="91425">
            <a:noAutofit/>
          </a:bodyPr>
          <a:lstStyle/>
          <a:p>
            <a:pPr indent="-381000" lvl="0" marL="457200">
              <a:spcBef>
                <a:spcPts val="0"/>
              </a:spcBef>
              <a:buClr>
                <a:srgbClr val="000000"/>
              </a:buClr>
              <a:buSzPct val="100000"/>
              <a:buFont typeface="Arial Black"/>
              <a:buAutoNum type="arabicPeriod"/>
            </a:pPr>
            <a:r>
              <a:rPr lang="en" sz="2400">
                <a:solidFill>
                  <a:srgbClr val="000000"/>
                </a:solidFill>
                <a:latin typeface="Arial Black"/>
                <a:ea typeface="Arial Black"/>
                <a:cs typeface="Arial Black"/>
                <a:sym typeface="Arial Black"/>
              </a:rPr>
              <a:t>Manual</a:t>
            </a:r>
          </a:p>
        </p:txBody>
      </p:sp>
      <p:sp>
        <p:nvSpPr>
          <p:cNvPr id="91" name="Shape 91"/>
          <p:cNvSpPr/>
          <p:nvPr/>
        </p:nvSpPr>
        <p:spPr>
          <a:xfrm>
            <a:off x="2793237" y="1675367"/>
            <a:ext cx="1092225" cy="3225386"/>
          </a:xfrm>
          <a:custGeom>
            <a:pathLst>
              <a:path extrusionOk="0" h="96764" w="43689">
                <a:moveTo>
                  <a:pt x="43689" y="0"/>
                </a:moveTo>
                <a:cubicBezTo>
                  <a:pt x="36956" y="5636"/>
                  <a:pt x="10104" y="17693"/>
                  <a:pt x="3293" y="33821"/>
                </a:cubicBezTo>
                <a:cubicBezTo>
                  <a:pt x="-3518" y="49948"/>
                  <a:pt x="2901" y="86273"/>
                  <a:pt x="2823" y="96764"/>
                </a:cubicBezTo>
              </a:path>
            </a:pathLst>
          </a:custGeom>
          <a:noFill/>
          <a:ln cap="flat" cmpd="sng" w="38100">
            <a:solidFill>
              <a:schemeClr val="dk2"/>
            </a:solidFill>
            <a:prstDash val="solid"/>
            <a:round/>
            <a:headEnd len="lg" w="lg" type="none"/>
            <a:tailEnd len="lg" w="lg" type="stealth"/>
          </a:ln>
        </p:spPr>
      </p:sp>
      <p:sp>
        <p:nvSpPr>
          <p:cNvPr id="92" name="Shape 92"/>
          <p:cNvSpPr/>
          <p:nvPr/>
        </p:nvSpPr>
        <p:spPr>
          <a:xfrm>
            <a:off x="4913663" y="1604733"/>
            <a:ext cx="1470400" cy="3569844"/>
          </a:xfrm>
          <a:custGeom>
            <a:pathLst>
              <a:path extrusionOk="0" h="107098" w="58816">
                <a:moveTo>
                  <a:pt x="0" y="0"/>
                </a:moveTo>
                <a:cubicBezTo>
                  <a:pt x="9003" y="3131"/>
                  <a:pt x="44623" y="939"/>
                  <a:pt x="54018" y="18789"/>
                </a:cubicBezTo>
                <a:cubicBezTo>
                  <a:pt x="63412" y="36638"/>
                  <a:pt x="55975" y="92379"/>
                  <a:pt x="56367" y="107098"/>
                </a:cubicBezTo>
              </a:path>
            </a:pathLst>
          </a:custGeom>
          <a:noFill/>
          <a:ln cap="flat" cmpd="sng" w="38100">
            <a:solidFill>
              <a:schemeClr val="dk2"/>
            </a:solidFill>
            <a:prstDash val="solid"/>
            <a:round/>
            <a:headEnd len="lg" w="lg" type="none"/>
            <a:tailEnd len="lg" w="lg" type="stealth"/>
          </a:ln>
        </p:spPr>
      </p:sp>
      <p:sp>
        <p:nvSpPr>
          <p:cNvPr id="93" name="Shape 93"/>
          <p:cNvSpPr txBox="1"/>
          <p:nvPr>
            <p:ph idx="1" type="body"/>
          </p:nvPr>
        </p:nvSpPr>
        <p:spPr>
          <a:xfrm>
            <a:off x="5364075" y="5422767"/>
            <a:ext cx="2566200" cy="892500"/>
          </a:xfrm>
          <a:prstGeom prst="rect">
            <a:avLst/>
          </a:prstGeom>
        </p:spPr>
        <p:txBody>
          <a:bodyPr anchorCtr="0" anchor="t" bIns="91425" lIns="91425" rIns="91425" wrap="square" tIns="91425">
            <a:noAutofit/>
          </a:bodyPr>
          <a:lstStyle/>
          <a:p>
            <a:pPr indent="-381000" lvl="0" marL="457200" rtl="0">
              <a:spcBef>
                <a:spcPts val="0"/>
              </a:spcBef>
              <a:buClr>
                <a:srgbClr val="000000"/>
              </a:buClr>
              <a:buSzPct val="100000"/>
              <a:buFont typeface="Arial Black"/>
              <a:buAutoNum type="arabicPeriod" startAt="2"/>
            </a:pPr>
            <a:r>
              <a:rPr lang="en" sz="2400">
                <a:solidFill>
                  <a:srgbClr val="000000"/>
                </a:solidFill>
                <a:latin typeface="Arial Black"/>
                <a:ea typeface="Arial Black"/>
                <a:cs typeface="Arial Black"/>
                <a:sym typeface="Arial Black"/>
              </a:rPr>
              <a:t>Automatic</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593367"/>
            <a:ext cx="8520600" cy="763500"/>
          </a:xfrm>
          <a:prstGeom prst="rect">
            <a:avLst/>
          </a:prstGeom>
        </p:spPr>
        <p:txBody>
          <a:bodyPr anchorCtr="0" anchor="t" bIns="91425" lIns="91425" rIns="91425" wrap="square" tIns="91425">
            <a:noAutofit/>
          </a:bodyPr>
          <a:lstStyle/>
          <a:p>
            <a:pPr lvl="0">
              <a:spcBef>
                <a:spcPts val="0"/>
              </a:spcBef>
              <a:buNone/>
            </a:pPr>
            <a:r>
              <a:rPr lang="en"/>
              <a:t>Manual Search</a:t>
            </a:r>
          </a:p>
        </p:txBody>
      </p:sp>
      <p:pic>
        <p:nvPicPr>
          <p:cNvPr id="99" name="Shape 99"/>
          <p:cNvPicPr preferRelativeResize="0"/>
          <p:nvPr/>
        </p:nvPicPr>
        <p:blipFill>
          <a:blip r:embed="rId3">
            <a:alphaModFix/>
          </a:blip>
          <a:stretch>
            <a:fillRect/>
          </a:stretch>
        </p:blipFill>
        <p:spPr>
          <a:xfrm>
            <a:off x="1371424" y="1522400"/>
            <a:ext cx="6401150" cy="4794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Shape 104"/>
          <p:cNvSpPr txBox="1"/>
          <p:nvPr>
            <p:ph type="title"/>
          </p:nvPr>
        </p:nvSpPr>
        <p:spPr>
          <a:xfrm>
            <a:off x="110675" y="38800"/>
            <a:ext cx="8520600" cy="763500"/>
          </a:xfrm>
          <a:prstGeom prst="rect">
            <a:avLst/>
          </a:prstGeom>
        </p:spPr>
        <p:txBody>
          <a:bodyPr anchorCtr="0" anchor="t" bIns="91425" lIns="91425" rIns="91425" wrap="square" tIns="91425">
            <a:noAutofit/>
          </a:bodyPr>
          <a:lstStyle/>
          <a:p>
            <a:pPr lvl="0">
              <a:spcBef>
                <a:spcPts val="0"/>
              </a:spcBef>
              <a:buNone/>
            </a:pPr>
            <a:r>
              <a:rPr lang="en"/>
              <a:t>Manual Search</a:t>
            </a:r>
          </a:p>
        </p:txBody>
      </p:sp>
      <p:pic>
        <p:nvPicPr>
          <p:cNvPr id="105" name="Shape 105"/>
          <p:cNvPicPr preferRelativeResize="0"/>
          <p:nvPr/>
        </p:nvPicPr>
        <p:blipFill>
          <a:blip r:embed="rId3">
            <a:alphaModFix/>
          </a:blip>
          <a:stretch>
            <a:fillRect/>
          </a:stretch>
        </p:blipFill>
        <p:spPr>
          <a:xfrm>
            <a:off x="34650" y="733413"/>
            <a:ext cx="9144000" cy="4593431"/>
          </a:xfrm>
          <a:prstGeom prst="rect">
            <a:avLst/>
          </a:prstGeom>
          <a:noFill/>
          <a:ln>
            <a:noFill/>
          </a:ln>
        </p:spPr>
      </p:pic>
      <p:sp>
        <p:nvSpPr>
          <p:cNvPr id="106" name="Shape 106"/>
          <p:cNvSpPr/>
          <p:nvPr/>
        </p:nvSpPr>
        <p:spPr>
          <a:xfrm>
            <a:off x="6740575" y="4462400"/>
            <a:ext cx="1056900" cy="8643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07" name="Shape 107"/>
          <p:cNvSpPr/>
          <p:nvPr/>
        </p:nvSpPr>
        <p:spPr>
          <a:xfrm>
            <a:off x="6740575" y="3203200"/>
            <a:ext cx="1984500" cy="1252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
        <p:nvSpPr>
          <p:cNvPr id="108" name="Shape 108"/>
          <p:cNvSpPr/>
          <p:nvPr/>
        </p:nvSpPr>
        <p:spPr>
          <a:xfrm>
            <a:off x="1823100" y="802400"/>
            <a:ext cx="1670700" cy="214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Shape 113"/>
          <p:cNvSpPr txBox="1"/>
          <p:nvPr>
            <p:ph type="title"/>
          </p:nvPr>
        </p:nvSpPr>
        <p:spPr>
          <a:xfrm>
            <a:off x="311700" y="593367"/>
            <a:ext cx="8520600" cy="1285500"/>
          </a:xfrm>
          <a:prstGeom prst="rect">
            <a:avLst/>
          </a:prstGeom>
        </p:spPr>
        <p:txBody>
          <a:bodyPr anchorCtr="0" anchor="t" bIns="91425" lIns="91425" rIns="91425" wrap="square" tIns="91425">
            <a:noAutofit/>
          </a:bodyPr>
          <a:lstStyle/>
          <a:p>
            <a:pPr lvl="0">
              <a:spcBef>
                <a:spcPts val="0"/>
              </a:spcBef>
              <a:buNone/>
            </a:pPr>
            <a:r>
              <a:rPr lang="en"/>
              <a:t>Manual Search</a:t>
            </a:r>
          </a:p>
          <a:p>
            <a:pPr indent="457200" lvl="0">
              <a:spcBef>
                <a:spcPts val="0"/>
              </a:spcBef>
              <a:buNone/>
            </a:pPr>
            <a:r>
              <a:rPr lang="en" sz="2400"/>
              <a:t>What’s missing ?</a:t>
            </a:r>
          </a:p>
        </p:txBody>
      </p:sp>
      <p:pic>
        <p:nvPicPr>
          <p:cNvPr id="114" name="Shape 114"/>
          <p:cNvPicPr preferRelativeResize="0"/>
          <p:nvPr/>
        </p:nvPicPr>
        <p:blipFill rotWithShape="1">
          <a:blip r:embed="rId3">
            <a:alphaModFix/>
          </a:blip>
          <a:srcRect b="-1760" l="0" r="0" t="0"/>
          <a:stretch/>
        </p:blipFill>
        <p:spPr>
          <a:xfrm>
            <a:off x="693199" y="2755733"/>
            <a:ext cx="2751375" cy="2736425"/>
          </a:xfrm>
          <a:prstGeom prst="rect">
            <a:avLst/>
          </a:prstGeom>
          <a:noFill/>
          <a:ln>
            <a:noFill/>
          </a:ln>
        </p:spPr>
      </p:pic>
      <p:sp>
        <p:nvSpPr>
          <p:cNvPr id="115" name="Shape 115"/>
          <p:cNvSpPr txBox="1"/>
          <p:nvPr/>
        </p:nvSpPr>
        <p:spPr>
          <a:xfrm>
            <a:off x="822025" y="2137100"/>
            <a:ext cx="2751300" cy="594900"/>
          </a:xfrm>
          <a:prstGeom prst="rect">
            <a:avLst/>
          </a:prstGeom>
          <a:noFill/>
          <a:ln>
            <a:noFill/>
          </a:ln>
        </p:spPr>
        <p:txBody>
          <a:bodyPr anchorCtr="0" anchor="t" bIns="91425" lIns="91425" rIns="91425" wrap="square" tIns="91425">
            <a:noAutofit/>
          </a:bodyPr>
          <a:lstStyle/>
          <a:p>
            <a:pPr lvl="0">
              <a:spcBef>
                <a:spcPts val="0"/>
              </a:spcBef>
              <a:buNone/>
            </a:pPr>
            <a:r>
              <a:rPr lang="en" sz="1800"/>
              <a:t>We </a:t>
            </a:r>
            <a:r>
              <a:rPr b="1" lang="en" sz="1800"/>
              <a:t>have</a:t>
            </a:r>
            <a:r>
              <a:rPr lang="en" sz="1800"/>
              <a:t> this :</a:t>
            </a:r>
          </a:p>
        </p:txBody>
      </p:sp>
      <p:sp>
        <p:nvSpPr>
          <p:cNvPr id="116" name="Shape 116"/>
          <p:cNvSpPr/>
          <p:nvPr/>
        </p:nvSpPr>
        <p:spPr>
          <a:xfrm>
            <a:off x="6024250" y="1347539"/>
            <a:ext cx="1855500" cy="1285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Related keywords</a:t>
            </a:r>
          </a:p>
          <a:p>
            <a:pPr lvl="0" rtl="0" algn="ctr">
              <a:spcBef>
                <a:spcPts val="0"/>
              </a:spcBef>
              <a:buNone/>
            </a:pPr>
            <a:r>
              <a:rPr lang="en" sz="1200"/>
              <a:t>Database, image</a:t>
            </a:r>
          </a:p>
        </p:txBody>
      </p:sp>
      <p:sp>
        <p:nvSpPr>
          <p:cNvPr id="117" name="Shape 117"/>
          <p:cNvSpPr txBox="1"/>
          <p:nvPr/>
        </p:nvSpPr>
        <p:spPr>
          <a:xfrm>
            <a:off x="6303300" y="707233"/>
            <a:ext cx="1855500" cy="594900"/>
          </a:xfrm>
          <a:prstGeom prst="rect">
            <a:avLst/>
          </a:prstGeom>
          <a:noFill/>
          <a:ln>
            <a:noFill/>
          </a:ln>
        </p:spPr>
        <p:txBody>
          <a:bodyPr anchorCtr="0" anchor="t" bIns="91425" lIns="91425" rIns="91425" wrap="square" tIns="91425">
            <a:noAutofit/>
          </a:bodyPr>
          <a:lstStyle/>
          <a:p>
            <a:pPr lvl="0" rtl="0">
              <a:spcBef>
                <a:spcPts val="0"/>
              </a:spcBef>
              <a:buNone/>
            </a:pPr>
            <a:r>
              <a:rPr lang="en" sz="1800"/>
              <a:t>We </a:t>
            </a:r>
            <a:r>
              <a:rPr b="1" lang="en" sz="1800"/>
              <a:t>miss</a:t>
            </a:r>
            <a:r>
              <a:rPr lang="en" sz="1800"/>
              <a:t> this :</a:t>
            </a:r>
          </a:p>
        </p:txBody>
      </p:sp>
      <p:sp>
        <p:nvSpPr>
          <p:cNvPr id="118" name="Shape 118"/>
          <p:cNvSpPr/>
          <p:nvPr/>
        </p:nvSpPr>
        <p:spPr>
          <a:xfrm>
            <a:off x="6517450" y="2630305"/>
            <a:ext cx="1855500" cy="1285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University informations</a:t>
            </a:r>
          </a:p>
          <a:p>
            <a:pPr lvl="0" rtl="0" algn="ctr">
              <a:spcBef>
                <a:spcPts val="0"/>
              </a:spcBef>
              <a:buNone/>
            </a:pPr>
            <a:r>
              <a:rPr lang="en" sz="1200"/>
              <a:t>Tokyo, Japan</a:t>
            </a:r>
          </a:p>
        </p:txBody>
      </p:sp>
      <p:sp>
        <p:nvSpPr>
          <p:cNvPr id="119" name="Shape 119"/>
          <p:cNvSpPr/>
          <p:nvPr/>
        </p:nvSpPr>
        <p:spPr>
          <a:xfrm>
            <a:off x="6024250" y="3937222"/>
            <a:ext cx="1855500" cy="1285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Type of author</a:t>
            </a:r>
          </a:p>
          <a:p>
            <a:pPr lvl="0" rtl="0" algn="ctr">
              <a:spcBef>
                <a:spcPts val="0"/>
              </a:spcBef>
              <a:buNone/>
            </a:pPr>
            <a:r>
              <a:rPr lang="en" sz="1200"/>
              <a:t>Researcher</a:t>
            </a:r>
          </a:p>
        </p:txBody>
      </p:sp>
      <p:sp>
        <p:nvSpPr>
          <p:cNvPr id="120" name="Shape 120"/>
          <p:cNvSpPr/>
          <p:nvPr/>
        </p:nvSpPr>
        <p:spPr>
          <a:xfrm>
            <a:off x="6517450" y="5244155"/>
            <a:ext cx="1855500" cy="1285500"/>
          </a:xfrm>
          <a:prstGeom prst="rect">
            <a:avLst/>
          </a:prstGeom>
          <a:noFill/>
          <a:ln cap="flat" cmpd="sng" w="38100">
            <a:solidFill>
              <a:schemeClr val="accent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t>Interval of dates</a:t>
            </a:r>
          </a:p>
          <a:p>
            <a:pPr lvl="0" rtl="0" algn="ctr">
              <a:spcBef>
                <a:spcPts val="0"/>
              </a:spcBef>
              <a:buNone/>
            </a:pPr>
            <a:r>
              <a:rPr lang="en" sz="1200"/>
              <a:t>1990’s</a:t>
            </a:r>
          </a:p>
        </p:txBody>
      </p:sp>
      <p:sp>
        <p:nvSpPr>
          <p:cNvPr id="121" name="Shape 121"/>
          <p:cNvSpPr txBox="1"/>
          <p:nvPr/>
        </p:nvSpPr>
        <p:spPr>
          <a:xfrm>
            <a:off x="3573325" y="3161500"/>
            <a:ext cx="2131500" cy="754500"/>
          </a:xfrm>
          <a:prstGeom prst="rect">
            <a:avLst/>
          </a:prstGeom>
          <a:noFill/>
          <a:ln>
            <a:noFill/>
          </a:ln>
        </p:spPr>
        <p:txBody>
          <a:bodyPr anchorCtr="0" anchor="t" bIns="91425" lIns="91425" rIns="91425" wrap="square" tIns="91425">
            <a:noAutofit/>
          </a:bodyPr>
          <a:lstStyle/>
          <a:p>
            <a:pPr lvl="0" algn="ctr">
              <a:spcBef>
                <a:spcPts val="0"/>
              </a:spcBef>
              <a:buNone/>
            </a:pPr>
            <a:r>
              <a:rPr b="1" lang="en" sz="2400">
                <a:solidFill>
                  <a:schemeClr val="accent3"/>
                </a:solidFill>
              </a:rPr>
              <a:t>BUT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Shape 126"/>
          <p:cNvSpPr txBox="1"/>
          <p:nvPr>
            <p:ph type="title"/>
          </p:nvPr>
        </p:nvSpPr>
        <p:spPr>
          <a:xfrm>
            <a:off x="422850" y="403233"/>
            <a:ext cx="8520600" cy="1220100"/>
          </a:xfrm>
          <a:prstGeom prst="rect">
            <a:avLst/>
          </a:prstGeom>
        </p:spPr>
        <p:txBody>
          <a:bodyPr anchorCtr="0" anchor="t" bIns="91425" lIns="91425" rIns="91425" wrap="square" tIns="91425">
            <a:noAutofit/>
          </a:bodyPr>
          <a:lstStyle/>
          <a:p>
            <a:pPr lvl="0" rtl="0">
              <a:spcBef>
                <a:spcPts val="0"/>
              </a:spcBef>
              <a:buNone/>
            </a:pPr>
            <a:r>
              <a:rPr lang="en"/>
              <a:t>A</a:t>
            </a:r>
            <a:r>
              <a:rPr lang="en"/>
              <a:t>utomatic</a:t>
            </a:r>
          </a:p>
          <a:p>
            <a:pPr indent="-381000" lvl="0" marL="914400" rtl="0">
              <a:spcBef>
                <a:spcPts val="0"/>
              </a:spcBef>
              <a:buSzPct val="100000"/>
              <a:buAutoNum type="arabicPeriod"/>
            </a:pPr>
            <a:r>
              <a:rPr lang="en" sz="2400"/>
              <a:t>Web Scraping </a:t>
            </a:r>
          </a:p>
          <a:p>
            <a:pPr lvl="0" rtl="0">
              <a:spcBef>
                <a:spcPts val="0"/>
              </a:spcBef>
              <a:buNone/>
            </a:pPr>
            <a:r>
              <a:t/>
            </a:r>
            <a:endParaRPr/>
          </a:p>
        </p:txBody>
      </p:sp>
      <p:sp>
        <p:nvSpPr>
          <p:cNvPr id="127" name="Shape 127"/>
          <p:cNvSpPr/>
          <p:nvPr/>
        </p:nvSpPr>
        <p:spPr>
          <a:xfrm>
            <a:off x="90125" y="3133233"/>
            <a:ext cx="1268400" cy="14604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a:solidFill>
                  <a:srgbClr val="FFFFFF"/>
                </a:solidFill>
              </a:rPr>
              <a:t>Help of a programming language</a:t>
            </a:r>
          </a:p>
        </p:txBody>
      </p:sp>
      <p:sp>
        <p:nvSpPr>
          <p:cNvPr id="128" name="Shape 128"/>
          <p:cNvSpPr/>
          <p:nvPr/>
        </p:nvSpPr>
        <p:spPr>
          <a:xfrm>
            <a:off x="1581775" y="3133233"/>
            <a:ext cx="1268400" cy="14604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Go to given URL</a:t>
            </a:r>
          </a:p>
        </p:txBody>
      </p:sp>
      <p:sp>
        <p:nvSpPr>
          <p:cNvPr id="129" name="Shape 129"/>
          <p:cNvSpPr/>
          <p:nvPr/>
        </p:nvSpPr>
        <p:spPr>
          <a:xfrm>
            <a:off x="3073425" y="3133233"/>
            <a:ext cx="1268400" cy="14604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Access DOM elements</a:t>
            </a:r>
          </a:p>
        </p:txBody>
      </p:sp>
      <p:sp>
        <p:nvSpPr>
          <p:cNvPr id="130" name="Shape 130"/>
          <p:cNvSpPr/>
          <p:nvPr/>
        </p:nvSpPr>
        <p:spPr>
          <a:xfrm>
            <a:off x="4584563" y="3133233"/>
            <a:ext cx="1268400" cy="14604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FFFFF"/>
                </a:solidFill>
              </a:rPr>
              <a:t>Parse</a:t>
            </a:r>
          </a:p>
        </p:txBody>
      </p:sp>
      <p:sp>
        <p:nvSpPr>
          <p:cNvPr id="131" name="Shape 131"/>
          <p:cNvSpPr/>
          <p:nvPr/>
        </p:nvSpPr>
        <p:spPr>
          <a:xfrm>
            <a:off x="6129575" y="3133233"/>
            <a:ext cx="1268400" cy="1460400"/>
          </a:xfrm>
          <a:prstGeom prst="rect">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3F3F3"/>
                </a:solidFill>
              </a:rPr>
              <a:t>Filter</a:t>
            </a:r>
          </a:p>
        </p:txBody>
      </p:sp>
      <p:sp>
        <p:nvSpPr>
          <p:cNvPr id="132" name="Shape 132"/>
          <p:cNvSpPr/>
          <p:nvPr/>
        </p:nvSpPr>
        <p:spPr>
          <a:xfrm>
            <a:off x="7674575" y="3133233"/>
            <a:ext cx="1268400" cy="1460400"/>
          </a:xfrm>
          <a:prstGeom prst="rect">
            <a:avLst/>
          </a:prstGeom>
          <a:solidFill>
            <a:schemeClr val="accent3"/>
          </a:solidFill>
          <a:ln cap="flat" cmpd="sng" w="28575">
            <a:solidFill>
              <a:srgbClr val="434343"/>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a:solidFill>
                  <a:srgbClr val="F3F3F3"/>
                </a:solidFill>
              </a:rPr>
              <a:t>Save for later</a:t>
            </a:r>
          </a:p>
        </p:txBody>
      </p:sp>
      <p:sp>
        <p:nvSpPr>
          <p:cNvPr id="133" name="Shape 133"/>
          <p:cNvSpPr/>
          <p:nvPr/>
        </p:nvSpPr>
        <p:spPr>
          <a:xfrm>
            <a:off x="1358525" y="3701633"/>
            <a:ext cx="277500" cy="323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4" name="Shape 134"/>
          <p:cNvSpPr/>
          <p:nvPr/>
        </p:nvSpPr>
        <p:spPr>
          <a:xfrm>
            <a:off x="2850175" y="3701633"/>
            <a:ext cx="277500" cy="323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5" name="Shape 135"/>
          <p:cNvSpPr/>
          <p:nvPr/>
        </p:nvSpPr>
        <p:spPr>
          <a:xfrm>
            <a:off x="4341825" y="3701633"/>
            <a:ext cx="270600" cy="323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6" name="Shape 136"/>
          <p:cNvSpPr/>
          <p:nvPr/>
        </p:nvSpPr>
        <p:spPr>
          <a:xfrm>
            <a:off x="5852979" y="3701633"/>
            <a:ext cx="330900" cy="323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37" name="Shape 137"/>
          <p:cNvSpPr/>
          <p:nvPr/>
        </p:nvSpPr>
        <p:spPr>
          <a:xfrm>
            <a:off x="7401475" y="3701633"/>
            <a:ext cx="330900" cy="323700"/>
          </a:xfrm>
          <a:prstGeom prst="rightArrow">
            <a:avLst>
              <a:gd fmla="val 50000" name="adj1"/>
              <a:gd fmla="val 50000" name="adj2"/>
            </a:avLst>
          </a:prstGeom>
          <a:solidFill>
            <a:schemeClr val="accent3"/>
          </a:solidFill>
          <a:ln cap="flat" cmpd="sng" w="28575">
            <a:solidFill>
              <a:srgbClr val="00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